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328" r:id="rId3"/>
    <p:sldId id="267" r:id="rId4"/>
    <p:sldId id="329" r:id="rId5"/>
    <p:sldId id="341" r:id="rId6"/>
    <p:sldId id="342" r:id="rId7"/>
    <p:sldId id="277" r:id="rId8"/>
    <p:sldId id="257" r:id="rId9"/>
    <p:sldId id="269" r:id="rId10"/>
    <p:sldId id="268" r:id="rId11"/>
    <p:sldId id="272" r:id="rId12"/>
    <p:sldId id="264" r:id="rId13"/>
    <p:sldId id="345" r:id="rId14"/>
    <p:sldId id="346" r:id="rId15"/>
    <p:sldId id="300" r:id="rId16"/>
    <p:sldId id="303" r:id="rId17"/>
    <p:sldId id="343" r:id="rId18"/>
    <p:sldId id="344" r:id="rId19"/>
    <p:sldId id="308" r:id="rId20"/>
    <p:sldId id="309" r:id="rId21"/>
    <p:sldId id="310" r:id="rId22"/>
    <p:sldId id="312" r:id="rId23"/>
    <p:sldId id="325" r:id="rId24"/>
    <p:sldId id="348" r:id="rId25"/>
    <p:sldId id="349" r:id="rId26"/>
    <p:sldId id="350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3" d="100"/>
          <a:sy n="163" d="100"/>
        </p:scale>
        <p:origin x="-104" y="-4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10B4F3-E947-45E8-9579-D23CE1138C96}" type="doc">
      <dgm:prSet loTypeId="urn:microsoft.com/office/officeart/2005/8/layout/bList2#1" loCatId="list" qsTypeId="urn:microsoft.com/office/officeart/2005/8/quickstyle/simple3" qsCatId="simple" csTypeId="urn:microsoft.com/office/officeart/2005/8/colors/accent1_2" csCatId="accent1" phldr="1"/>
      <dgm:spPr/>
    </dgm:pt>
    <dgm:pt modelId="{70775825-B4FF-4182-9E6F-E3BDA5EEB603}">
      <dgm:prSet phldrT="[Text]" custT="1"/>
      <dgm:spPr/>
      <dgm:t>
        <a:bodyPr/>
        <a:lstStyle/>
        <a:p>
          <a:r>
            <a:rPr lang="en-US" sz="1800" dirty="0" smtClean="0"/>
            <a:t>Intracanalicular </a:t>
          </a:r>
          <a:endParaRPr lang="en-US" sz="1800" dirty="0"/>
        </a:p>
      </dgm:t>
    </dgm:pt>
    <dgm:pt modelId="{7BD0EFB9-0E4D-4D18-94E2-5A8547FCE45D}" type="parTrans" cxnId="{06AAFD26-A2CF-4448-B039-293076FB78E6}">
      <dgm:prSet/>
      <dgm:spPr/>
      <dgm:t>
        <a:bodyPr/>
        <a:lstStyle/>
        <a:p>
          <a:endParaRPr lang="en-US" sz="1600"/>
        </a:p>
      </dgm:t>
    </dgm:pt>
    <dgm:pt modelId="{FA75FA66-3761-4491-A671-B318BF79B937}" type="sibTrans" cxnId="{06AAFD26-A2CF-4448-B039-293076FB78E6}">
      <dgm:prSet/>
      <dgm:spPr/>
      <dgm:t>
        <a:bodyPr/>
        <a:lstStyle/>
        <a:p>
          <a:endParaRPr lang="en-US" sz="1600"/>
        </a:p>
      </dgm:t>
    </dgm:pt>
    <dgm:pt modelId="{B2D039C5-5EE1-4E88-9C2F-5AA16B7A115F}">
      <dgm:prSet phldrT="[Text]" custT="1"/>
      <dgm:spPr/>
      <dgm:t>
        <a:bodyPr/>
        <a:lstStyle/>
        <a:p>
          <a:r>
            <a:rPr lang="en-US" sz="2000" dirty="0" smtClean="0"/>
            <a:t> </a:t>
          </a:r>
          <a:r>
            <a:rPr lang="en-US" sz="2000" dirty="0" err="1" smtClean="0"/>
            <a:t>Extraconal</a:t>
          </a:r>
          <a:r>
            <a:rPr lang="en-US" sz="2000" dirty="0" smtClean="0"/>
            <a:t> </a:t>
          </a:r>
          <a:endParaRPr lang="en-US" sz="2000" dirty="0"/>
        </a:p>
      </dgm:t>
    </dgm:pt>
    <dgm:pt modelId="{A0809327-26F2-4FAA-ACC7-28326C9519C6}" type="parTrans" cxnId="{8409259A-0682-4F5E-A9A0-C0D6C5FCFA14}">
      <dgm:prSet/>
      <dgm:spPr/>
      <dgm:t>
        <a:bodyPr/>
        <a:lstStyle/>
        <a:p>
          <a:endParaRPr lang="en-US" sz="1600"/>
        </a:p>
      </dgm:t>
    </dgm:pt>
    <dgm:pt modelId="{2B5EF520-D219-4775-9ACB-BEE6F500D788}" type="sibTrans" cxnId="{8409259A-0682-4F5E-A9A0-C0D6C5FCFA14}">
      <dgm:prSet/>
      <dgm:spPr/>
      <dgm:t>
        <a:bodyPr/>
        <a:lstStyle/>
        <a:p>
          <a:endParaRPr lang="en-US" sz="1600"/>
        </a:p>
      </dgm:t>
    </dgm:pt>
    <dgm:pt modelId="{1657EBA5-5F74-4152-A724-E71D61D42043}">
      <dgm:prSet phldrT="[Text]" custT="1"/>
      <dgm:spPr/>
      <dgm:t>
        <a:bodyPr/>
        <a:lstStyle/>
        <a:p>
          <a:r>
            <a:rPr lang="en-US" sz="2000" dirty="0" err="1" smtClean="0"/>
            <a:t>Intraconal</a:t>
          </a:r>
          <a:endParaRPr lang="en-US" sz="2000" dirty="0"/>
        </a:p>
      </dgm:t>
    </dgm:pt>
    <dgm:pt modelId="{BFEB7753-F491-4A6A-8055-A8E7B4408637}" type="parTrans" cxnId="{52DCA848-AF7E-4E90-966D-3FEF9BBFAE16}">
      <dgm:prSet/>
      <dgm:spPr/>
      <dgm:t>
        <a:bodyPr/>
        <a:lstStyle/>
        <a:p>
          <a:endParaRPr lang="en-US" sz="1600"/>
        </a:p>
      </dgm:t>
    </dgm:pt>
    <dgm:pt modelId="{E43B1E5A-2714-442D-88A0-396AAD13CB9D}" type="sibTrans" cxnId="{52DCA848-AF7E-4E90-966D-3FEF9BBFAE16}">
      <dgm:prSet/>
      <dgm:spPr/>
      <dgm:t>
        <a:bodyPr/>
        <a:lstStyle/>
        <a:p>
          <a:endParaRPr lang="en-US" sz="1600"/>
        </a:p>
      </dgm:t>
    </dgm:pt>
    <dgm:pt modelId="{D60F6440-8302-40B9-94B9-FD5BCAE873B6}">
      <dgm:prSet custT="1"/>
      <dgm:spPr/>
      <dgm:t>
        <a:bodyPr/>
        <a:lstStyle/>
        <a:p>
          <a:r>
            <a:rPr lang="en-US" sz="1800" dirty="0" smtClean="0"/>
            <a:t>Early Vision loss</a:t>
          </a:r>
          <a:endParaRPr lang="en-US" sz="1800" dirty="0"/>
        </a:p>
      </dgm:t>
    </dgm:pt>
    <dgm:pt modelId="{889BEC4C-66D6-4939-AC55-763E2151366A}" type="parTrans" cxnId="{04C93033-2C32-4283-8A42-DA3DA4273040}">
      <dgm:prSet/>
      <dgm:spPr/>
      <dgm:t>
        <a:bodyPr/>
        <a:lstStyle/>
        <a:p>
          <a:endParaRPr lang="en-US" sz="1600"/>
        </a:p>
      </dgm:t>
    </dgm:pt>
    <dgm:pt modelId="{A290A09F-B879-468C-AC42-26606D6B9F3D}" type="sibTrans" cxnId="{04C93033-2C32-4283-8A42-DA3DA4273040}">
      <dgm:prSet/>
      <dgm:spPr/>
      <dgm:t>
        <a:bodyPr/>
        <a:lstStyle/>
        <a:p>
          <a:endParaRPr lang="en-US" sz="1600"/>
        </a:p>
      </dgm:t>
    </dgm:pt>
    <dgm:pt modelId="{BD330B70-2152-403C-A3AC-EB118C78CBFD}">
      <dgm:prSet custT="1"/>
      <dgm:spPr/>
      <dgm:t>
        <a:bodyPr/>
        <a:lstStyle/>
        <a:p>
          <a:r>
            <a:rPr lang="en-US" sz="1800" dirty="0" err="1" smtClean="0"/>
            <a:t>Proptosis</a:t>
          </a:r>
          <a:endParaRPr lang="en-US" sz="1800" dirty="0"/>
        </a:p>
      </dgm:t>
    </dgm:pt>
    <dgm:pt modelId="{25BA56C8-D1C3-4FC1-9E18-639FAD9F4A4D}" type="parTrans" cxnId="{D5BC7576-2D49-45AC-B18A-D94625B34C7C}">
      <dgm:prSet/>
      <dgm:spPr/>
      <dgm:t>
        <a:bodyPr/>
        <a:lstStyle/>
        <a:p>
          <a:endParaRPr lang="en-US" sz="1600"/>
        </a:p>
      </dgm:t>
    </dgm:pt>
    <dgm:pt modelId="{CB0C84BB-A46E-4D0C-9C20-C1603107C207}" type="sibTrans" cxnId="{D5BC7576-2D49-45AC-B18A-D94625B34C7C}">
      <dgm:prSet/>
      <dgm:spPr/>
      <dgm:t>
        <a:bodyPr/>
        <a:lstStyle/>
        <a:p>
          <a:endParaRPr lang="en-US" sz="1600"/>
        </a:p>
      </dgm:t>
    </dgm:pt>
    <dgm:pt modelId="{80D1AFBB-4FFD-40AB-A8FF-A31CBAF6712F}">
      <dgm:prSet custT="1"/>
      <dgm:spPr/>
      <dgm:t>
        <a:bodyPr/>
        <a:lstStyle/>
        <a:p>
          <a:r>
            <a:rPr lang="en-US" sz="1800" dirty="0" smtClean="0"/>
            <a:t>Vision loss late</a:t>
          </a:r>
          <a:endParaRPr lang="en-US" sz="1800" dirty="0"/>
        </a:p>
      </dgm:t>
    </dgm:pt>
    <dgm:pt modelId="{AE3CF9BF-751B-41CA-B668-DDF8C1A843F2}" type="parTrans" cxnId="{69CE8A60-E17F-4C3F-9DF3-4D27F637D5E0}">
      <dgm:prSet/>
      <dgm:spPr/>
      <dgm:t>
        <a:bodyPr/>
        <a:lstStyle/>
        <a:p>
          <a:endParaRPr lang="en-US" sz="1600"/>
        </a:p>
      </dgm:t>
    </dgm:pt>
    <dgm:pt modelId="{D4CD9C1B-975B-4E78-B4FA-C4916CDC6288}" type="sibTrans" cxnId="{69CE8A60-E17F-4C3F-9DF3-4D27F637D5E0}">
      <dgm:prSet/>
      <dgm:spPr/>
      <dgm:t>
        <a:bodyPr/>
        <a:lstStyle/>
        <a:p>
          <a:endParaRPr lang="en-US" sz="1600"/>
        </a:p>
      </dgm:t>
    </dgm:pt>
    <dgm:pt modelId="{D732049F-DC4C-4DC0-B8C8-87A921FC487A}">
      <dgm:prSet custT="1"/>
      <dgm:spPr/>
      <dgm:t>
        <a:bodyPr/>
        <a:lstStyle/>
        <a:p>
          <a:r>
            <a:rPr lang="en-US" sz="1800" dirty="0" err="1" smtClean="0"/>
            <a:t>Proptosis</a:t>
          </a:r>
          <a:r>
            <a:rPr lang="en-US" sz="1800" dirty="0" smtClean="0"/>
            <a:t> +/-</a:t>
          </a:r>
          <a:endParaRPr lang="en-US" sz="1800" dirty="0"/>
        </a:p>
      </dgm:t>
    </dgm:pt>
    <dgm:pt modelId="{15A92433-CDFC-41B3-8EE9-A15195349679}" type="parTrans" cxnId="{49D761B9-3D98-4DDC-A5B2-A507B0073AFB}">
      <dgm:prSet/>
      <dgm:spPr/>
      <dgm:t>
        <a:bodyPr/>
        <a:lstStyle/>
        <a:p>
          <a:endParaRPr lang="en-US" sz="1600"/>
        </a:p>
      </dgm:t>
    </dgm:pt>
    <dgm:pt modelId="{DAF88B09-D315-48B0-B821-9070618C3516}" type="sibTrans" cxnId="{49D761B9-3D98-4DDC-A5B2-A507B0073AFB}">
      <dgm:prSet/>
      <dgm:spPr/>
      <dgm:t>
        <a:bodyPr/>
        <a:lstStyle/>
        <a:p>
          <a:endParaRPr lang="en-US" sz="1600"/>
        </a:p>
      </dgm:t>
    </dgm:pt>
    <dgm:pt modelId="{2C01AA5F-86FF-471B-AD17-5280D8D85CFC}">
      <dgm:prSet custT="1"/>
      <dgm:spPr/>
      <dgm:t>
        <a:bodyPr/>
        <a:lstStyle/>
        <a:p>
          <a:r>
            <a:rPr lang="en-US" sz="1800" dirty="0" smtClean="0"/>
            <a:t>Vision loss</a:t>
          </a:r>
          <a:endParaRPr lang="en-US" sz="1800" dirty="0"/>
        </a:p>
      </dgm:t>
    </dgm:pt>
    <dgm:pt modelId="{3459ABDE-0D1F-4EBD-AC75-B5E4782D6A53}" type="parTrans" cxnId="{F426D95E-053E-4E6D-8689-995EAF939F0A}">
      <dgm:prSet/>
      <dgm:spPr/>
      <dgm:t>
        <a:bodyPr/>
        <a:lstStyle/>
        <a:p>
          <a:endParaRPr lang="en-US" sz="1600"/>
        </a:p>
      </dgm:t>
    </dgm:pt>
    <dgm:pt modelId="{1D0AD1C6-93A5-4B3C-84CC-68FFBC6125CA}" type="sibTrans" cxnId="{F426D95E-053E-4E6D-8689-995EAF939F0A}">
      <dgm:prSet/>
      <dgm:spPr/>
      <dgm:t>
        <a:bodyPr/>
        <a:lstStyle/>
        <a:p>
          <a:endParaRPr lang="en-US" sz="1600"/>
        </a:p>
      </dgm:t>
    </dgm:pt>
    <dgm:pt modelId="{52BB7FD9-E481-439B-9EFC-4B2C1D13E31F}">
      <dgm:prSet custT="1"/>
      <dgm:spPr/>
      <dgm:t>
        <a:bodyPr/>
        <a:lstStyle/>
        <a:p>
          <a:r>
            <a:rPr lang="en-US" sz="1800" dirty="0" smtClean="0"/>
            <a:t>Impairment of motility</a:t>
          </a:r>
          <a:endParaRPr lang="en-US" sz="1800" dirty="0"/>
        </a:p>
      </dgm:t>
    </dgm:pt>
    <dgm:pt modelId="{31F5CEC1-0356-4CFD-B6E2-788CBCF1302F}" type="parTrans" cxnId="{5D3B7D22-B661-42FC-A96C-F9AE50A726B1}">
      <dgm:prSet/>
      <dgm:spPr/>
      <dgm:t>
        <a:bodyPr/>
        <a:lstStyle/>
        <a:p>
          <a:endParaRPr lang="en-US" sz="1600"/>
        </a:p>
      </dgm:t>
    </dgm:pt>
    <dgm:pt modelId="{90A4FEF1-ED9D-4049-BEE1-354D03F37305}" type="sibTrans" cxnId="{5D3B7D22-B661-42FC-A96C-F9AE50A726B1}">
      <dgm:prSet/>
      <dgm:spPr/>
      <dgm:t>
        <a:bodyPr/>
        <a:lstStyle/>
        <a:p>
          <a:endParaRPr lang="en-US" sz="1600"/>
        </a:p>
      </dgm:t>
    </dgm:pt>
    <dgm:pt modelId="{55A88CE2-B4D8-4BFF-B06B-AA4A82B03404}">
      <dgm:prSet custT="1"/>
      <dgm:spPr/>
      <dgm:t>
        <a:bodyPr/>
        <a:lstStyle/>
        <a:p>
          <a:r>
            <a:rPr lang="en-US" sz="1800" dirty="0" smtClean="0"/>
            <a:t>Axial </a:t>
          </a:r>
          <a:r>
            <a:rPr lang="en-US" sz="1800" dirty="0" err="1" smtClean="0"/>
            <a:t>proptosis</a:t>
          </a:r>
          <a:endParaRPr lang="en-US" sz="1800" dirty="0"/>
        </a:p>
      </dgm:t>
    </dgm:pt>
    <dgm:pt modelId="{14C958E0-602C-43EB-A236-3788A68D1BDA}" type="parTrans" cxnId="{9DB0BC44-E529-41DA-B0B5-543F30C6E4AA}">
      <dgm:prSet/>
      <dgm:spPr/>
      <dgm:t>
        <a:bodyPr/>
        <a:lstStyle/>
        <a:p>
          <a:endParaRPr lang="en-US" sz="1600"/>
        </a:p>
      </dgm:t>
    </dgm:pt>
    <dgm:pt modelId="{FB644500-5D1C-4F44-9A07-F546B82DA52E}" type="sibTrans" cxnId="{9DB0BC44-E529-41DA-B0B5-543F30C6E4AA}">
      <dgm:prSet/>
      <dgm:spPr/>
      <dgm:t>
        <a:bodyPr/>
        <a:lstStyle/>
        <a:p>
          <a:endParaRPr lang="en-US" sz="1600"/>
        </a:p>
      </dgm:t>
    </dgm:pt>
    <dgm:pt modelId="{2B5E47AF-2197-4B01-89A1-A74CDD9F69F0}">
      <dgm:prSet custT="1"/>
      <dgm:spPr/>
      <dgm:t>
        <a:bodyPr/>
        <a:lstStyle/>
        <a:p>
          <a:r>
            <a:rPr lang="en-US" sz="1800" dirty="0" err="1" smtClean="0"/>
            <a:t>Papilledema</a:t>
          </a:r>
          <a:endParaRPr lang="en-US" sz="1800" dirty="0"/>
        </a:p>
      </dgm:t>
    </dgm:pt>
    <dgm:pt modelId="{BD3B0954-5A62-45BE-B3EC-96A9567B592E}" type="parTrans" cxnId="{5F8BEBD2-FC4D-4363-AEE2-BC87A2AF90C4}">
      <dgm:prSet/>
      <dgm:spPr/>
      <dgm:t>
        <a:bodyPr/>
        <a:lstStyle/>
        <a:p>
          <a:endParaRPr lang="en-US" sz="1600"/>
        </a:p>
      </dgm:t>
    </dgm:pt>
    <dgm:pt modelId="{895270CC-A15A-460B-8496-173A83DA6FFF}" type="sibTrans" cxnId="{5F8BEBD2-FC4D-4363-AEE2-BC87A2AF90C4}">
      <dgm:prSet/>
      <dgm:spPr/>
      <dgm:t>
        <a:bodyPr/>
        <a:lstStyle/>
        <a:p>
          <a:endParaRPr lang="en-US" sz="1600"/>
        </a:p>
      </dgm:t>
    </dgm:pt>
    <dgm:pt modelId="{DBFC40F6-5C20-44E9-AE0C-CBF0A1238E04}">
      <dgm:prSet custT="1"/>
      <dgm:spPr/>
      <dgm:t>
        <a:bodyPr/>
        <a:lstStyle/>
        <a:p>
          <a:r>
            <a:rPr lang="en-US" sz="1800" dirty="0" err="1" smtClean="0"/>
            <a:t>Opticocilliary</a:t>
          </a:r>
          <a:r>
            <a:rPr lang="en-US" sz="1800" dirty="0" smtClean="0"/>
            <a:t> shunts</a:t>
          </a:r>
          <a:endParaRPr lang="en-US" sz="1800" dirty="0"/>
        </a:p>
      </dgm:t>
    </dgm:pt>
    <dgm:pt modelId="{5A1FD374-A7D4-45AC-A4FE-055DCAAA6B13}" type="parTrans" cxnId="{2638778E-E712-49AB-A67A-F7966B0BE6AD}">
      <dgm:prSet/>
      <dgm:spPr/>
      <dgm:t>
        <a:bodyPr/>
        <a:lstStyle/>
        <a:p>
          <a:endParaRPr lang="en-US" sz="1600"/>
        </a:p>
      </dgm:t>
    </dgm:pt>
    <dgm:pt modelId="{D77CA2E9-4DB2-4979-A805-D33320FD5108}" type="sibTrans" cxnId="{2638778E-E712-49AB-A67A-F7966B0BE6AD}">
      <dgm:prSet/>
      <dgm:spPr/>
      <dgm:t>
        <a:bodyPr/>
        <a:lstStyle/>
        <a:p>
          <a:endParaRPr lang="en-US" sz="1600"/>
        </a:p>
      </dgm:t>
    </dgm:pt>
    <dgm:pt modelId="{488E4592-BECE-4776-8E21-9870FEB80CC9}" type="pres">
      <dgm:prSet presAssocID="{0B10B4F3-E947-45E8-9579-D23CE1138C96}" presName="diagram" presStyleCnt="0">
        <dgm:presLayoutVars>
          <dgm:dir/>
          <dgm:animLvl val="lvl"/>
          <dgm:resizeHandles val="exact"/>
        </dgm:presLayoutVars>
      </dgm:prSet>
      <dgm:spPr/>
    </dgm:pt>
    <dgm:pt modelId="{5AAB836F-2F35-4DA0-A5D9-A300179E0729}" type="pres">
      <dgm:prSet presAssocID="{70775825-B4FF-4182-9E6F-E3BDA5EEB603}" presName="compNode" presStyleCnt="0"/>
      <dgm:spPr/>
    </dgm:pt>
    <dgm:pt modelId="{7D81EBEE-6859-4C69-BD44-0F41FF08CBF7}" type="pres">
      <dgm:prSet presAssocID="{70775825-B4FF-4182-9E6F-E3BDA5EEB603}" presName="childRect" presStyleLbl="bgAcc1" presStyleIdx="0" presStyleCnt="3" custScaleX="129118" custLinFactNeighborY="-513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A78634-6AC9-4459-8A37-BED35375D0EF}" type="pres">
      <dgm:prSet presAssocID="{70775825-B4FF-4182-9E6F-E3BDA5EEB603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504CA2-4A90-4843-98E1-585AF25F9B01}" type="pres">
      <dgm:prSet presAssocID="{70775825-B4FF-4182-9E6F-E3BDA5EEB603}" presName="parentRect" presStyleLbl="alignNode1" presStyleIdx="0" presStyleCnt="3" custScaleX="129686" custLinFactY="-12769" custLinFactNeighborY="-100000"/>
      <dgm:spPr/>
      <dgm:t>
        <a:bodyPr/>
        <a:lstStyle/>
        <a:p>
          <a:endParaRPr lang="en-US"/>
        </a:p>
      </dgm:t>
    </dgm:pt>
    <dgm:pt modelId="{7C0D0D9F-FC23-4669-93F6-38D2E1BE9208}" type="pres">
      <dgm:prSet presAssocID="{70775825-B4FF-4182-9E6F-E3BDA5EEB603}" presName="adorn" presStyleLbl="fgAccFollowNode1" presStyleIdx="0" presStyleCnt="3" custScaleX="338843" custScaleY="304201" custLinFactX="-16655" custLinFactY="59331" custLinFactNeighborX="-100000" custLinFactNeighborY="10000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4D28C44-CD81-4B7F-A3DE-540FC1A3048F}" type="pres">
      <dgm:prSet presAssocID="{FA75FA66-3761-4491-A671-B318BF79B937}" presName="sibTrans" presStyleLbl="sibTrans2D1" presStyleIdx="0" presStyleCnt="0"/>
      <dgm:spPr/>
      <dgm:t>
        <a:bodyPr/>
        <a:lstStyle/>
        <a:p>
          <a:endParaRPr lang="en-US"/>
        </a:p>
      </dgm:t>
    </dgm:pt>
    <dgm:pt modelId="{C2A8B060-0637-48F1-AAB1-5810C036F1E0}" type="pres">
      <dgm:prSet presAssocID="{B2D039C5-5EE1-4E88-9C2F-5AA16B7A115F}" presName="compNode" presStyleCnt="0"/>
      <dgm:spPr/>
    </dgm:pt>
    <dgm:pt modelId="{B5AF00E6-28D5-4336-A5BE-88577F378742}" type="pres">
      <dgm:prSet presAssocID="{B2D039C5-5EE1-4E88-9C2F-5AA16B7A115F}" presName="childRect" presStyleLbl="bgAcc1" presStyleIdx="1" presStyleCnt="3" custScaleX="103288" custLinFactY="-18663" custLinFactNeighborX="8272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0735AA-57D6-4DF6-A9B0-55F14C43E3E3}" type="pres">
      <dgm:prSet presAssocID="{B2D039C5-5EE1-4E88-9C2F-5AA16B7A115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865DA4-F578-47A2-9A8C-0C93311265A6}" type="pres">
      <dgm:prSet presAssocID="{B2D039C5-5EE1-4E88-9C2F-5AA16B7A115F}" presName="parentRect" presStyleLbl="alignNode1" presStyleIdx="1" presStyleCnt="3" custScaleX="104939" custLinFactY="-100000" custLinFactNeighborX="7446" custLinFactNeighborY="-173360"/>
      <dgm:spPr/>
      <dgm:t>
        <a:bodyPr/>
        <a:lstStyle/>
        <a:p>
          <a:endParaRPr lang="en-US"/>
        </a:p>
      </dgm:t>
    </dgm:pt>
    <dgm:pt modelId="{D46B8BA6-15FB-42F4-AE19-87D85A40700A}" type="pres">
      <dgm:prSet presAssocID="{B2D039C5-5EE1-4E88-9C2F-5AA16B7A115F}" presName="adorn" presStyleLbl="fgAccFollowNode1" presStyleIdx="1" presStyleCnt="3" custScaleX="238894" custScaleY="272302" custLinFactX="-13349" custLinFactNeighborX="-100000" custLinFactNeighborY="-35340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A2FCE52C-6E48-47CC-AF17-051E4A85A663}" type="pres">
      <dgm:prSet presAssocID="{2B5EF520-D219-4775-9ACB-BEE6F500D788}" presName="sibTrans" presStyleLbl="sibTrans2D1" presStyleIdx="0" presStyleCnt="0"/>
      <dgm:spPr/>
      <dgm:t>
        <a:bodyPr/>
        <a:lstStyle/>
        <a:p>
          <a:endParaRPr lang="en-US"/>
        </a:p>
      </dgm:t>
    </dgm:pt>
    <dgm:pt modelId="{2EC005D1-1EAF-4FC6-AD08-1E6D27DB2DC0}" type="pres">
      <dgm:prSet presAssocID="{1657EBA5-5F74-4152-A724-E71D61D42043}" presName="compNode" presStyleCnt="0"/>
      <dgm:spPr/>
    </dgm:pt>
    <dgm:pt modelId="{FCEBAF3A-DE86-4D5D-A6BD-85FDC5478D64}" type="pres">
      <dgm:prSet presAssocID="{1657EBA5-5F74-4152-A724-E71D61D42043}" presName="childRect" presStyleLbl="bgAcc1" presStyleIdx="2" presStyleCnt="3" custScaleX="116357" custLinFactNeighborX="42511" custLinFactNeighborY="-491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FD3261-A9D7-497B-A6CB-2F9D3AEA1915}" type="pres">
      <dgm:prSet presAssocID="{1657EBA5-5F74-4152-A724-E71D61D42043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BCFE05-98CA-40DC-8665-7978277013F2}" type="pres">
      <dgm:prSet presAssocID="{1657EBA5-5F74-4152-A724-E71D61D42043}" presName="parentRect" presStyleLbl="alignNode1" presStyleIdx="2" presStyleCnt="3" custScaleX="121793" custLinFactY="-8183" custLinFactNeighborX="39793" custLinFactNeighborY="-100000"/>
      <dgm:spPr/>
      <dgm:t>
        <a:bodyPr/>
        <a:lstStyle/>
        <a:p>
          <a:endParaRPr lang="en-US"/>
        </a:p>
      </dgm:t>
    </dgm:pt>
    <dgm:pt modelId="{2FE64E55-D741-4502-A32B-65BF9123607B}" type="pres">
      <dgm:prSet presAssocID="{1657EBA5-5F74-4152-A724-E71D61D42043}" presName="adorn" presStyleLbl="fgAccFollowNode1" presStyleIdx="2" presStyleCnt="3" custScaleX="340420" custScaleY="309161" custLinFactY="59144" custLinFactNeighborX="1042" custLinFactNeighborY="100000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4B5DB439-64A7-BA42-AFF2-3648C2D7CCBA}" type="presOf" srcId="{FA75FA66-3761-4491-A671-B318BF79B937}" destId="{94D28C44-CD81-4B7F-A3DE-540FC1A3048F}" srcOrd="0" destOrd="0" presId="urn:microsoft.com/office/officeart/2005/8/layout/bList2#1"/>
    <dgm:cxn modelId="{6E593E83-0B86-7A44-AEF2-93D82E2C1DBC}" type="presOf" srcId="{2B5EF520-D219-4775-9ACB-BEE6F500D788}" destId="{A2FCE52C-6E48-47CC-AF17-051E4A85A663}" srcOrd="0" destOrd="0" presId="urn:microsoft.com/office/officeart/2005/8/layout/bList2#1"/>
    <dgm:cxn modelId="{52DCA848-AF7E-4E90-966D-3FEF9BBFAE16}" srcId="{0B10B4F3-E947-45E8-9579-D23CE1138C96}" destId="{1657EBA5-5F74-4152-A724-E71D61D42043}" srcOrd="2" destOrd="0" parTransId="{BFEB7753-F491-4A6A-8055-A8E7B4408637}" sibTransId="{E43B1E5A-2714-442D-88A0-396AAD13CB9D}"/>
    <dgm:cxn modelId="{792E32D3-5B46-B04D-BE0C-797F1B37FC20}" type="presOf" srcId="{70775825-B4FF-4182-9E6F-E3BDA5EEB603}" destId="{9F504CA2-4A90-4843-98E1-585AF25F9B01}" srcOrd="1" destOrd="0" presId="urn:microsoft.com/office/officeart/2005/8/layout/bList2#1"/>
    <dgm:cxn modelId="{49D761B9-3D98-4DDC-A5B2-A507B0073AFB}" srcId="{70775825-B4FF-4182-9E6F-E3BDA5EEB603}" destId="{D732049F-DC4C-4DC0-B8C8-87A921FC487A}" srcOrd="3" destOrd="0" parTransId="{15A92433-CDFC-41B3-8EE9-A15195349679}" sibTransId="{DAF88B09-D315-48B0-B821-9070618C3516}"/>
    <dgm:cxn modelId="{E220A791-08D0-554B-AFA7-4C3C817E0A0C}" type="presOf" srcId="{55A88CE2-B4D8-4BFF-B06B-AA4A82B03404}" destId="{FCEBAF3A-DE86-4D5D-A6BD-85FDC5478D64}" srcOrd="0" destOrd="2" presId="urn:microsoft.com/office/officeart/2005/8/layout/bList2#1"/>
    <dgm:cxn modelId="{2C010B25-5483-B249-BC72-0F6594C6FE35}" type="presOf" srcId="{70775825-B4FF-4182-9E6F-E3BDA5EEB603}" destId="{7EA78634-6AC9-4459-8A37-BED35375D0EF}" srcOrd="0" destOrd="0" presId="urn:microsoft.com/office/officeart/2005/8/layout/bList2#1"/>
    <dgm:cxn modelId="{5D2C03FA-A9F2-634F-9B67-1D07AF183470}" type="presOf" srcId="{2C01AA5F-86FF-471B-AD17-5280D8D85CFC}" destId="{FCEBAF3A-DE86-4D5D-A6BD-85FDC5478D64}" srcOrd="0" destOrd="0" presId="urn:microsoft.com/office/officeart/2005/8/layout/bList2#1"/>
    <dgm:cxn modelId="{17901455-DE01-1B47-93CE-C7E10FDDA48C}" type="presOf" srcId="{0B10B4F3-E947-45E8-9579-D23CE1138C96}" destId="{488E4592-BECE-4776-8E21-9870FEB80CC9}" srcOrd="0" destOrd="0" presId="urn:microsoft.com/office/officeart/2005/8/layout/bList2#1"/>
    <dgm:cxn modelId="{E1E04CD2-6722-1E4C-A9D3-7FF930494085}" type="presOf" srcId="{2B5E47AF-2197-4B01-89A1-A74CDD9F69F0}" destId="{7D81EBEE-6859-4C69-BD44-0F41FF08CBF7}" srcOrd="0" destOrd="1" presId="urn:microsoft.com/office/officeart/2005/8/layout/bList2#1"/>
    <dgm:cxn modelId="{BD5C12DD-87F1-F748-9DF9-DB1A1EFEB1C4}" type="presOf" srcId="{D732049F-DC4C-4DC0-B8C8-87A921FC487A}" destId="{7D81EBEE-6859-4C69-BD44-0F41FF08CBF7}" srcOrd="0" destOrd="3" presId="urn:microsoft.com/office/officeart/2005/8/layout/bList2#1"/>
    <dgm:cxn modelId="{62B3B9BE-724D-7941-A52E-E25F86D2D80D}" type="presOf" srcId="{1657EBA5-5F74-4152-A724-E71D61D42043}" destId="{85FD3261-A9D7-497B-A6CB-2F9D3AEA1915}" srcOrd="0" destOrd="0" presId="urn:microsoft.com/office/officeart/2005/8/layout/bList2#1"/>
    <dgm:cxn modelId="{F9D40D0A-E563-9845-88E1-B166EA6D06DE}" type="presOf" srcId="{1657EBA5-5F74-4152-A724-E71D61D42043}" destId="{6DBCFE05-98CA-40DC-8665-7978277013F2}" srcOrd="1" destOrd="0" presId="urn:microsoft.com/office/officeart/2005/8/layout/bList2#1"/>
    <dgm:cxn modelId="{6029E06F-7BC0-3A48-A8CD-068CED7D3213}" type="presOf" srcId="{B2D039C5-5EE1-4E88-9C2F-5AA16B7A115F}" destId="{630735AA-57D6-4DF6-A9B0-55F14C43E3E3}" srcOrd="0" destOrd="0" presId="urn:microsoft.com/office/officeart/2005/8/layout/bList2#1"/>
    <dgm:cxn modelId="{69CE8A60-E17F-4C3F-9DF3-4D27F637D5E0}" srcId="{B2D039C5-5EE1-4E88-9C2F-5AA16B7A115F}" destId="{80D1AFBB-4FFD-40AB-A8FF-A31CBAF6712F}" srcOrd="1" destOrd="0" parTransId="{AE3CF9BF-751B-41CA-B668-DDF8C1A843F2}" sibTransId="{D4CD9C1B-975B-4E78-B4FA-C4916CDC6288}"/>
    <dgm:cxn modelId="{D5BC7576-2D49-45AC-B18A-D94625B34C7C}" srcId="{B2D039C5-5EE1-4E88-9C2F-5AA16B7A115F}" destId="{BD330B70-2152-403C-A3AC-EB118C78CBFD}" srcOrd="0" destOrd="0" parTransId="{25BA56C8-D1C3-4FC1-9E18-639FAD9F4A4D}" sibTransId="{CB0C84BB-A46E-4D0C-9C20-C1603107C207}"/>
    <dgm:cxn modelId="{2638778E-E712-49AB-A67A-F7966B0BE6AD}" srcId="{70775825-B4FF-4182-9E6F-E3BDA5EEB603}" destId="{DBFC40F6-5C20-44E9-AE0C-CBF0A1238E04}" srcOrd="2" destOrd="0" parTransId="{5A1FD374-A7D4-45AC-A4FE-055DCAAA6B13}" sibTransId="{D77CA2E9-4DB2-4979-A805-D33320FD5108}"/>
    <dgm:cxn modelId="{9DB0BC44-E529-41DA-B0B5-543F30C6E4AA}" srcId="{1657EBA5-5F74-4152-A724-E71D61D42043}" destId="{55A88CE2-B4D8-4BFF-B06B-AA4A82B03404}" srcOrd="2" destOrd="0" parTransId="{14C958E0-602C-43EB-A236-3788A68D1BDA}" sibTransId="{FB644500-5D1C-4F44-9A07-F546B82DA52E}"/>
    <dgm:cxn modelId="{5337BDD0-A361-CD4E-918D-674EA70018F0}" type="presOf" srcId="{B2D039C5-5EE1-4E88-9C2F-5AA16B7A115F}" destId="{72865DA4-F578-47A2-9A8C-0C93311265A6}" srcOrd="1" destOrd="0" presId="urn:microsoft.com/office/officeart/2005/8/layout/bList2#1"/>
    <dgm:cxn modelId="{04C93033-2C32-4283-8A42-DA3DA4273040}" srcId="{70775825-B4FF-4182-9E6F-E3BDA5EEB603}" destId="{D60F6440-8302-40B9-94B9-FD5BCAE873B6}" srcOrd="0" destOrd="0" parTransId="{889BEC4C-66D6-4939-AC55-763E2151366A}" sibTransId="{A290A09F-B879-468C-AC42-26606D6B9F3D}"/>
    <dgm:cxn modelId="{5D3B7D22-B661-42FC-A96C-F9AE50A726B1}" srcId="{1657EBA5-5F74-4152-A724-E71D61D42043}" destId="{52BB7FD9-E481-439B-9EFC-4B2C1D13E31F}" srcOrd="1" destOrd="0" parTransId="{31F5CEC1-0356-4CFD-B6E2-788CBCF1302F}" sibTransId="{90A4FEF1-ED9D-4049-BEE1-354D03F37305}"/>
    <dgm:cxn modelId="{F426D95E-053E-4E6D-8689-995EAF939F0A}" srcId="{1657EBA5-5F74-4152-A724-E71D61D42043}" destId="{2C01AA5F-86FF-471B-AD17-5280D8D85CFC}" srcOrd="0" destOrd="0" parTransId="{3459ABDE-0D1F-4EBD-AC75-B5E4782D6A53}" sibTransId="{1D0AD1C6-93A5-4B3C-84CC-68FFBC6125CA}"/>
    <dgm:cxn modelId="{7F1E274C-1C6A-EB48-82C8-88A131F72B3D}" type="presOf" srcId="{D60F6440-8302-40B9-94B9-FD5BCAE873B6}" destId="{7D81EBEE-6859-4C69-BD44-0F41FF08CBF7}" srcOrd="0" destOrd="0" presId="urn:microsoft.com/office/officeart/2005/8/layout/bList2#1"/>
    <dgm:cxn modelId="{5F8BEBD2-FC4D-4363-AEE2-BC87A2AF90C4}" srcId="{70775825-B4FF-4182-9E6F-E3BDA5EEB603}" destId="{2B5E47AF-2197-4B01-89A1-A74CDD9F69F0}" srcOrd="1" destOrd="0" parTransId="{BD3B0954-5A62-45BE-B3EC-96A9567B592E}" sibTransId="{895270CC-A15A-460B-8496-173A83DA6FFF}"/>
    <dgm:cxn modelId="{8409259A-0682-4F5E-A9A0-C0D6C5FCFA14}" srcId="{0B10B4F3-E947-45E8-9579-D23CE1138C96}" destId="{B2D039C5-5EE1-4E88-9C2F-5AA16B7A115F}" srcOrd="1" destOrd="0" parTransId="{A0809327-26F2-4FAA-ACC7-28326C9519C6}" sibTransId="{2B5EF520-D219-4775-9ACB-BEE6F500D788}"/>
    <dgm:cxn modelId="{BC6175E8-FBC4-E347-A13B-140E868A58F6}" type="presOf" srcId="{BD330B70-2152-403C-A3AC-EB118C78CBFD}" destId="{B5AF00E6-28D5-4336-A5BE-88577F378742}" srcOrd="0" destOrd="0" presId="urn:microsoft.com/office/officeart/2005/8/layout/bList2#1"/>
    <dgm:cxn modelId="{12C07F4F-9A95-7848-895E-DB11DDCB1797}" type="presOf" srcId="{DBFC40F6-5C20-44E9-AE0C-CBF0A1238E04}" destId="{7D81EBEE-6859-4C69-BD44-0F41FF08CBF7}" srcOrd="0" destOrd="2" presId="urn:microsoft.com/office/officeart/2005/8/layout/bList2#1"/>
    <dgm:cxn modelId="{06AAFD26-A2CF-4448-B039-293076FB78E6}" srcId="{0B10B4F3-E947-45E8-9579-D23CE1138C96}" destId="{70775825-B4FF-4182-9E6F-E3BDA5EEB603}" srcOrd="0" destOrd="0" parTransId="{7BD0EFB9-0E4D-4D18-94E2-5A8547FCE45D}" sibTransId="{FA75FA66-3761-4491-A671-B318BF79B937}"/>
    <dgm:cxn modelId="{E5009E51-AA7E-7845-AD2E-4391FE1A18EC}" type="presOf" srcId="{52BB7FD9-E481-439B-9EFC-4B2C1D13E31F}" destId="{FCEBAF3A-DE86-4D5D-A6BD-85FDC5478D64}" srcOrd="0" destOrd="1" presId="urn:microsoft.com/office/officeart/2005/8/layout/bList2#1"/>
    <dgm:cxn modelId="{5ABEC54C-EEC7-8E4C-984D-670FCB7ED37A}" type="presOf" srcId="{80D1AFBB-4FFD-40AB-A8FF-A31CBAF6712F}" destId="{B5AF00E6-28D5-4336-A5BE-88577F378742}" srcOrd="0" destOrd="1" presId="urn:microsoft.com/office/officeart/2005/8/layout/bList2#1"/>
    <dgm:cxn modelId="{329167CD-8824-5944-BA08-15A4ED19F392}" type="presParOf" srcId="{488E4592-BECE-4776-8E21-9870FEB80CC9}" destId="{5AAB836F-2F35-4DA0-A5D9-A300179E0729}" srcOrd="0" destOrd="0" presId="urn:microsoft.com/office/officeart/2005/8/layout/bList2#1"/>
    <dgm:cxn modelId="{C5B696E3-E9BD-E440-BF31-A44AE81F0B6D}" type="presParOf" srcId="{5AAB836F-2F35-4DA0-A5D9-A300179E0729}" destId="{7D81EBEE-6859-4C69-BD44-0F41FF08CBF7}" srcOrd="0" destOrd="0" presId="urn:microsoft.com/office/officeart/2005/8/layout/bList2#1"/>
    <dgm:cxn modelId="{59227503-72BB-D44C-90E6-9DCE9846B729}" type="presParOf" srcId="{5AAB836F-2F35-4DA0-A5D9-A300179E0729}" destId="{7EA78634-6AC9-4459-8A37-BED35375D0EF}" srcOrd="1" destOrd="0" presId="urn:microsoft.com/office/officeart/2005/8/layout/bList2#1"/>
    <dgm:cxn modelId="{44DA13C4-0B1C-D24B-BF1C-3BB6226A36F6}" type="presParOf" srcId="{5AAB836F-2F35-4DA0-A5D9-A300179E0729}" destId="{9F504CA2-4A90-4843-98E1-585AF25F9B01}" srcOrd="2" destOrd="0" presId="urn:microsoft.com/office/officeart/2005/8/layout/bList2#1"/>
    <dgm:cxn modelId="{45A28CE1-55FA-4D4B-8ECF-9D12857738DF}" type="presParOf" srcId="{5AAB836F-2F35-4DA0-A5D9-A300179E0729}" destId="{7C0D0D9F-FC23-4669-93F6-38D2E1BE9208}" srcOrd="3" destOrd="0" presId="urn:microsoft.com/office/officeart/2005/8/layout/bList2#1"/>
    <dgm:cxn modelId="{FA7B2DBE-BF92-FD41-B4DE-69752804B731}" type="presParOf" srcId="{488E4592-BECE-4776-8E21-9870FEB80CC9}" destId="{94D28C44-CD81-4B7F-A3DE-540FC1A3048F}" srcOrd="1" destOrd="0" presId="urn:microsoft.com/office/officeart/2005/8/layout/bList2#1"/>
    <dgm:cxn modelId="{C610AE93-034B-844C-B970-2B673A1872F5}" type="presParOf" srcId="{488E4592-BECE-4776-8E21-9870FEB80CC9}" destId="{C2A8B060-0637-48F1-AAB1-5810C036F1E0}" srcOrd="2" destOrd="0" presId="urn:microsoft.com/office/officeart/2005/8/layout/bList2#1"/>
    <dgm:cxn modelId="{244039C1-9745-9343-8D81-D62F45D123BD}" type="presParOf" srcId="{C2A8B060-0637-48F1-AAB1-5810C036F1E0}" destId="{B5AF00E6-28D5-4336-A5BE-88577F378742}" srcOrd="0" destOrd="0" presId="urn:microsoft.com/office/officeart/2005/8/layout/bList2#1"/>
    <dgm:cxn modelId="{FF758A2A-D768-4F42-A487-5538F633D07C}" type="presParOf" srcId="{C2A8B060-0637-48F1-AAB1-5810C036F1E0}" destId="{630735AA-57D6-4DF6-A9B0-55F14C43E3E3}" srcOrd="1" destOrd="0" presId="urn:microsoft.com/office/officeart/2005/8/layout/bList2#1"/>
    <dgm:cxn modelId="{042A7CB0-F323-BC45-BB0E-3C7FBA24AD67}" type="presParOf" srcId="{C2A8B060-0637-48F1-AAB1-5810C036F1E0}" destId="{72865DA4-F578-47A2-9A8C-0C93311265A6}" srcOrd="2" destOrd="0" presId="urn:microsoft.com/office/officeart/2005/8/layout/bList2#1"/>
    <dgm:cxn modelId="{E12B7376-33C8-3547-9AC8-FF0353C8EC1D}" type="presParOf" srcId="{C2A8B060-0637-48F1-AAB1-5810C036F1E0}" destId="{D46B8BA6-15FB-42F4-AE19-87D85A40700A}" srcOrd="3" destOrd="0" presId="urn:microsoft.com/office/officeart/2005/8/layout/bList2#1"/>
    <dgm:cxn modelId="{5FD59BBA-9D40-FA43-B976-12C6C9ECE527}" type="presParOf" srcId="{488E4592-BECE-4776-8E21-9870FEB80CC9}" destId="{A2FCE52C-6E48-47CC-AF17-051E4A85A663}" srcOrd="3" destOrd="0" presId="urn:microsoft.com/office/officeart/2005/8/layout/bList2#1"/>
    <dgm:cxn modelId="{2542BA0D-B08D-2641-B9CA-62D9B507980F}" type="presParOf" srcId="{488E4592-BECE-4776-8E21-9870FEB80CC9}" destId="{2EC005D1-1EAF-4FC6-AD08-1E6D27DB2DC0}" srcOrd="4" destOrd="0" presId="urn:microsoft.com/office/officeart/2005/8/layout/bList2#1"/>
    <dgm:cxn modelId="{31569E53-2829-2F4D-989A-69C1EB2436E4}" type="presParOf" srcId="{2EC005D1-1EAF-4FC6-AD08-1E6D27DB2DC0}" destId="{FCEBAF3A-DE86-4D5D-A6BD-85FDC5478D64}" srcOrd="0" destOrd="0" presId="urn:microsoft.com/office/officeart/2005/8/layout/bList2#1"/>
    <dgm:cxn modelId="{893000E1-BC91-E04C-BE72-735703359D9B}" type="presParOf" srcId="{2EC005D1-1EAF-4FC6-AD08-1E6D27DB2DC0}" destId="{85FD3261-A9D7-497B-A6CB-2F9D3AEA1915}" srcOrd="1" destOrd="0" presId="urn:microsoft.com/office/officeart/2005/8/layout/bList2#1"/>
    <dgm:cxn modelId="{AA139EE0-CFC3-2943-98CC-5B7EE5CFE7FA}" type="presParOf" srcId="{2EC005D1-1EAF-4FC6-AD08-1E6D27DB2DC0}" destId="{6DBCFE05-98CA-40DC-8665-7978277013F2}" srcOrd="2" destOrd="0" presId="urn:microsoft.com/office/officeart/2005/8/layout/bList2#1"/>
    <dgm:cxn modelId="{71291986-685D-3A48-922E-B393E0BE34B5}" type="presParOf" srcId="{2EC005D1-1EAF-4FC6-AD08-1E6D27DB2DC0}" destId="{2FE64E55-D741-4502-A32B-65BF9123607B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42CAF4-33B6-4EC5-8960-BAE0D5FFD51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4748D3A-622A-46BB-B406-956B67A83DA3}">
      <dgm:prSet phldrT="[Text]"/>
      <dgm:spPr/>
      <dgm:t>
        <a:bodyPr/>
        <a:lstStyle/>
        <a:p>
          <a:r>
            <a:rPr lang="en-US" dirty="0" smtClean="0"/>
            <a:t>Pediatrics </a:t>
          </a:r>
          <a:endParaRPr lang="en-US" dirty="0"/>
        </a:p>
      </dgm:t>
    </dgm:pt>
    <dgm:pt modelId="{FE64577F-4E22-46B0-989A-5EC2FA4DB91C}" type="parTrans" cxnId="{FBBD8D1A-F308-4874-9D39-DC3B6880F18D}">
      <dgm:prSet/>
      <dgm:spPr/>
      <dgm:t>
        <a:bodyPr/>
        <a:lstStyle/>
        <a:p>
          <a:endParaRPr lang="en-US"/>
        </a:p>
      </dgm:t>
    </dgm:pt>
    <dgm:pt modelId="{B25A5C43-8DB2-411C-BB1A-8874A10D0A03}" type="sibTrans" cxnId="{FBBD8D1A-F308-4874-9D39-DC3B6880F18D}">
      <dgm:prSet/>
      <dgm:spPr/>
      <dgm:t>
        <a:bodyPr/>
        <a:lstStyle/>
        <a:p>
          <a:endParaRPr lang="en-US"/>
        </a:p>
      </dgm:t>
    </dgm:pt>
    <dgm:pt modelId="{BA8F9BAD-E3B7-48F2-880C-F77E8731ED42}">
      <dgm:prSet phldrT="[Text]"/>
      <dgm:spPr/>
      <dgm:t>
        <a:bodyPr/>
        <a:lstStyle/>
        <a:p>
          <a:r>
            <a:rPr lang="en-US" dirty="0" err="1" smtClean="0"/>
            <a:t>Dermoid</a:t>
          </a:r>
          <a:r>
            <a:rPr lang="en-US" dirty="0" smtClean="0"/>
            <a:t> cysts</a:t>
          </a:r>
          <a:endParaRPr lang="en-US" dirty="0"/>
        </a:p>
      </dgm:t>
    </dgm:pt>
    <dgm:pt modelId="{C2873C6E-33DE-414E-8236-08BF820A8C37}" type="parTrans" cxnId="{415F441E-C588-4C79-8754-AD676FB6F379}">
      <dgm:prSet/>
      <dgm:spPr/>
      <dgm:t>
        <a:bodyPr/>
        <a:lstStyle/>
        <a:p>
          <a:endParaRPr lang="en-US"/>
        </a:p>
      </dgm:t>
    </dgm:pt>
    <dgm:pt modelId="{4FC6621B-C308-4856-B410-CBDB5ED38B2A}" type="sibTrans" cxnId="{415F441E-C588-4C79-8754-AD676FB6F379}">
      <dgm:prSet/>
      <dgm:spPr/>
      <dgm:t>
        <a:bodyPr/>
        <a:lstStyle/>
        <a:p>
          <a:endParaRPr lang="en-US"/>
        </a:p>
      </dgm:t>
    </dgm:pt>
    <dgm:pt modelId="{EDBDA109-7FBD-4D81-80A2-DF74DDD1D14D}">
      <dgm:prSet phldrT="[Text]"/>
      <dgm:spPr/>
      <dgm:t>
        <a:bodyPr/>
        <a:lstStyle/>
        <a:p>
          <a:r>
            <a:rPr lang="en-US" dirty="0" smtClean="0"/>
            <a:t>Capillary </a:t>
          </a:r>
          <a:r>
            <a:rPr lang="en-US" dirty="0" err="1" smtClean="0"/>
            <a:t>haemangioma</a:t>
          </a:r>
          <a:endParaRPr lang="en-US" dirty="0"/>
        </a:p>
      </dgm:t>
    </dgm:pt>
    <dgm:pt modelId="{39CCFBC9-CC85-4105-9D1B-981AA01A479A}" type="parTrans" cxnId="{684F2D31-DBFE-4056-851F-19F9BD383091}">
      <dgm:prSet/>
      <dgm:spPr/>
      <dgm:t>
        <a:bodyPr/>
        <a:lstStyle/>
        <a:p>
          <a:endParaRPr lang="en-US"/>
        </a:p>
      </dgm:t>
    </dgm:pt>
    <dgm:pt modelId="{84F4AEEA-6FE7-4EE3-A027-497E50E66154}" type="sibTrans" cxnId="{684F2D31-DBFE-4056-851F-19F9BD383091}">
      <dgm:prSet/>
      <dgm:spPr/>
      <dgm:t>
        <a:bodyPr/>
        <a:lstStyle/>
        <a:p>
          <a:endParaRPr lang="en-US"/>
        </a:p>
      </dgm:t>
    </dgm:pt>
    <dgm:pt modelId="{CC4A461F-7FEA-4892-A488-66D0B91A1E40}">
      <dgm:prSet phldrT="[Text]"/>
      <dgm:spPr/>
      <dgm:t>
        <a:bodyPr/>
        <a:lstStyle/>
        <a:p>
          <a:r>
            <a:rPr lang="en-US" dirty="0" smtClean="0"/>
            <a:t>Adults </a:t>
          </a:r>
          <a:endParaRPr lang="en-US" dirty="0"/>
        </a:p>
      </dgm:t>
    </dgm:pt>
    <dgm:pt modelId="{ED35BF90-44B6-40C8-93C6-CB10E4C81A73}" type="parTrans" cxnId="{26B28168-8581-4A99-B567-F13FCD802E8D}">
      <dgm:prSet/>
      <dgm:spPr/>
      <dgm:t>
        <a:bodyPr/>
        <a:lstStyle/>
        <a:p>
          <a:endParaRPr lang="en-US"/>
        </a:p>
      </dgm:t>
    </dgm:pt>
    <dgm:pt modelId="{48A7B0E1-2E89-4C54-93AF-C7D0F3BB99C6}" type="sibTrans" cxnId="{26B28168-8581-4A99-B567-F13FCD802E8D}">
      <dgm:prSet/>
      <dgm:spPr/>
      <dgm:t>
        <a:bodyPr/>
        <a:lstStyle/>
        <a:p>
          <a:endParaRPr lang="en-US"/>
        </a:p>
      </dgm:t>
    </dgm:pt>
    <dgm:pt modelId="{EFD8D08E-9630-4FA7-905B-22DAD2D0C82F}">
      <dgm:prSet phldrT="[Text]"/>
      <dgm:spPr/>
      <dgm:t>
        <a:bodyPr/>
        <a:lstStyle/>
        <a:p>
          <a:r>
            <a:rPr lang="en-US" dirty="0" smtClean="0"/>
            <a:t>Lymphoid tumors</a:t>
          </a:r>
          <a:endParaRPr lang="en-US" dirty="0"/>
        </a:p>
      </dgm:t>
    </dgm:pt>
    <dgm:pt modelId="{D3760C75-9DBA-48D7-A6F7-942D6BCB0D52}" type="parTrans" cxnId="{AFB694A8-8F4E-4C5F-AB40-FC29DCB0D582}">
      <dgm:prSet/>
      <dgm:spPr/>
      <dgm:t>
        <a:bodyPr/>
        <a:lstStyle/>
        <a:p>
          <a:endParaRPr lang="en-US"/>
        </a:p>
      </dgm:t>
    </dgm:pt>
    <dgm:pt modelId="{DAF88558-2D8F-4C36-BE06-20619D3590DB}" type="sibTrans" cxnId="{AFB694A8-8F4E-4C5F-AB40-FC29DCB0D582}">
      <dgm:prSet/>
      <dgm:spPr/>
      <dgm:t>
        <a:bodyPr/>
        <a:lstStyle/>
        <a:p>
          <a:endParaRPr lang="en-US"/>
        </a:p>
      </dgm:t>
    </dgm:pt>
    <dgm:pt modelId="{19640850-0919-4607-90F8-D96E6A29535B}">
      <dgm:prSet phldrT="[Text]"/>
      <dgm:spPr/>
      <dgm:t>
        <a:bodyPr/>
        <a:lstStyle/>
        <a:p>
          <a:r>
            <a:rPr lang="en-US" dirty="0" err="1" smtClean="0"/>
            <a:t>Meningioma</a:t>
          </a:r>
          <a:r>
            <a:rPr lang="en-US" dirty="0" smtClean="0"/>
            <a:t> </a:t>
          </a:r>
          <a:endParaRPr lang="en-US" dirty="0"/>
        </a:p>
      </dgm:t>
    </dgm:pt>
    <dgm:pt modelId="{05D1D0FF-28A3-4845-A9A8-96B1260B3C30}" type="parTrans" cxnId="{2D8A42A2-B98B-427A-BF9F-4EF9ECB4C776}">
      <dgm:prSet/>
      <dgm:spPr/>
      <dgm:t>
        <a:bodyPr/>
        <a:lstStyle/>
        <a:p>
          <a:endParaRPr lang="en-US"/>
        </a:p>
      </dgm:t>
    </dgm:pt>
    <dgm:pt modelId="{936C68C3-19DA-41BC-BE25-B8C35ED71D23}" type="sibTrans" cxnId="{2D8A42A2-B98B-427A-BF9F-4EF9ECB4C776}">
      <dgm:prSet/>
      <dgm:spPr/>
      <dgm:t>
        <a:bodyPr/>
        <a:lstStyle/>
        <a:p>
          <a:endParaRPr lang="en-US"/>
        </a:p>
      </dgm:t>
    </dgm:pt>
    <dgm:pt modelId="{D8D2EC7B-D768-4339-9480-9CC46741F86A}">
      <dgm:prSet phldrT="[Text]"/>
      <dgm:spPr/>
      <dgm:t>
        <a:bodyPr/>
        <a:lstStyle/>
        <a:p>
          <a:r>
            <a:rPr lang="en-US" dirty="0" err="1" smtClean="0"/>
            <a:t>Rhabdomyosarcoma</a:t>
          </a:r>
          <a:endParaRPr lang="en-US" dirty="0"/>
        </a:p>
      </dgm:t>
    </dgm:pt>
    <dgm:pt modelId="{D8CF155A-9032-4442-8981-FB7FD24EACF7}" type="parTrans" cxnId="{93551476-125D-4877-AB1A-5DA0C0367D2F}">
      <dgm:prSet/>
      <dgm:spPr/>
    </dgm:pt>
    <dgm:pt modelId="{F395F538-290F-4B96-B823-08D3C0B32C1F}" type="sibTrans" cxnId="{93551476-125D-4877-AB1A-5DA0C0367D2F}">
      <dgm:prSet/>
      <dgm:spPr/>
    </dgm:pt>
    <dgm:pt modelId="{5EE92FFC-73C9-4FFC-A242-45676BBB4AAF}">
      <dgm:prSet phldrT="[Text]"/>
      <dgm:spPr/>
      <dgm:t>
        <a:bodyPr/>
        <a:lstStyle/>
        <a:p>
          <a:r>
            <a:rPr lang="en-US" dirty="0" smtClean="0"/>
            <a:t>Cavernous </a:t>
          </a:r>
          <a:r>
            <a:rPr lang="en-US" dirty="0" err="1" smtClean="0"/>
            <a:t>haemangioma</a:t>
          </a:r>
          <a:endParaRPr lang="en-US" dirty="0"/>
        </a:p>
      </dgm:t>
    </dgm:pt>
    <dgm:pt modelId="{BA6C6689-CAE4-43E9-9F9C-C25E6C88C583}" type="parTrans" cxnId="{B0EC004C-9D8F-4904-9713-84A20547329C}">
      <dgm:prSet/>
      <dgm:spPr/>
    </dgm:pt>
    <dgm:pt modelId="{24CC665B-9259-408C-BCFA-A723E488D197}" type="sibTrans" cxnId="{B0EC004C-9D8F-4904-9713-84A20547329C}">
      <dgm:prSet/>
      <dgm:spPr/>
    </dgm:pt>
    <dgm:pt modelId="{2D22452D-C580-4E20-983A-5E92467FC184}" type="pres">
      <dgm:prSet presAssocID="{D442CAF4-33B6-4EC5-8960-BAE0D5FFD51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CEFA06E-3B8F-40C2-8FB9-6DF3D521CD13}" type="pres">
      <dgm:prSet presAssocID="{24748D3A-622A-46BB-B406-956B67A83DA3}" presName="composite" presStyleCnt="0"/>
      <dgm:spPr/>
    </dgm:pt>
    <dgm:pt modelId="{944DA5F8-A154-4331-93E2-846D6F207D16}" type="pres">
      <dgm:prSet presAssocID="{24748D3A-622A-46BB-B406-956B67A83DA3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DF5048-08D8-4B80-BD09-41DAC5399F72}" type="pres">
      <dgm:prSet presAssocID="{24748D3A-622A-46BB-B406-956B67A83DA3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0E8536-0941-4224-8372-1E2C20DCBF23}" type="pres">
      <dgm:prSet presAssocID="{B25A5C43-8DB2-411C-BB1A-8874A10D0A03}" presName="space" presStyleCnt="0"/>
      <dgm:spPr/>
    </dgm:pt>
    <dgm:pt modelId="{35CE2920-B813-49CE-A166-1EA3CF764E93}" type="pres">
      <dgm:prSet presAssocID="{CC4A461F-7FEA-4892-A488-66D0B91A1E40}" presName="composite" presStyleCnt="0"/>
      <dgm:spPr/>
    </dgm:pt>
    <dgm:pt modelId="{79AE8613-FCC6-495D-AC22-A97C7AF1EB75}" type="pres">
      <dgm:prSet presAssocID="{CC4A461F-7FEA-4892-A488-66D0B91A1E4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D0E29-75D6-491D-BE54-715B70FA44A0}" type="pres">
      <dgm:prSet presAssocID="{CC4A461F-7FEA-4892-A488-66D0B91A1E40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84F2D31-DBFE-4056-851F-19F9BD383091}" srcId="{24748D3A-622A-46BB-B406-956B67A83DA3}" destId="{EDBDA109-7FBD-4D81-80A2-DF74DDD1D14D}" srcOrd="1" destOrd="0" parTransId="{39CCFBC9-CC85-4105-9D1B-981AA01A479A}" sibTransId="{84F4AEEA-6FE7-4EE3-A027-497E50E66154}"/>
    <dgm:cxn modelId="{35603B23-F23F-474D-964A-8E9A6FC63467}" type="presOf" srcId="{EDBDA109-7FBD-4D81-80A2-DF74DDD1D14D}" destId="{BADF5048-08D8-4B80-BD09-41DAC5399F72}" srcOrd="0" destOrd="1" presId="urn:microsoft.com/office/officeart/2005/8/layout/hList1"/>
    <dgm:cxn modelId="{A36441B4-3624-E642-BC01-79FDF15B2786}" type="presOf" srcId="{19640850-0919-4607-90F8-D96E6A29535B}" destId="{068D0E29-75D6-491D-BE54-715B70FA44A0}" srcOrd="0" destOrd="2" presId="urn:microsoft.com/office/officeart/2005/8/layout/hList1"/>
    <dgm:cxn modelId="{2D8A42A2-B98B-427A-BF9F-4EF9ECB4C776}" srcId="{CC4A461F-7FEA-4892-A488-66D0B91A1E40}" destId="{19640850-0919-4607-90F8-D96E6A29535B}" srcOrd="2" destOrd="0" parTransId="{05D1D0FF-28A3-4845-A9A8-96B1260B3C30}" sibTransId="{936C68C3-19DA-41BC-BE25-B8C35ED71D23}"/>
    <dgm:cxn modelId="{415F441E-C588-4C79-8754-AD676FB6F379}" srcId="{24748D3A-622A-46BB-B406-956B67A83DA3}" destId="{BA8F9BAD-E3B7-48F2-880C-F77E8731ED42}" srcOrd="0" destOrd="0" parTransId="{C2873C6E-33DE-414E-8236-08BF820A8C37}" sibTransId="{4FC6621B-C308-4856-B410-CBDB5ED38B2A}"/>
    <dgm:cxn modelId="{A69B53F2-CB60-924E-A833-75F6D4FCD679}" type="presOf" srcId="{EFD8D08E-9630-4FA7-905B-22DAD2D0C82F}" destId="{068D0E29-75D6-491D-BE54-715B70FA44A0}" srcOrd="0" destOrd="0" presId="urn:microsoft.com/office/officeart/2005/8/layout/hList1"/>
    <dgm:cxn modelId="{BFA35194-0621-134C-9E70-96503A56CB5C}" type="presOf" srcId="{BA8F9BAD-E3B7-48F2-880C-F77E8731ED42}" destId="{BADF5048-08D8-4B80-BD09-41DAC5399F72}" srcOrd="0" destOrd="0" presId="urn:microsoft.com/office/officeart/2005/8/layout/hList1"/>
    <dgm:cxn modelId="{93551476-125D-4877-AB1A-5DA0C0367D2F}" srcId="{24748D3A-622A-46BB-B406-956B67A83DA3}" destId="{D8D2EC7B-D768-4339-9480-9CC46741F86A}" srcOrd="2" destOrd="0" parTransId="{D8CF155A-9032-4442-8981-FB7FD24EACF7}" sibTransId="{F395F538-290F-4B96-B823-08D3C0B32C1F}"/>
    <dgm:cxn modelId="{AFB694A8-8F4E-4C5F-AB40-FC29DCB0D582}" srcId="{CC4A461F-7FEA-4892-A488-66D0B91A1E40}" destId="{EFD8D08E-9630-4FA7-905B-22DAD2D0C82F}" srcOrd="0" destOrd="0" parTransId="{D3760C75-9DBA-48D7-A6F7-942D6BCB0D52}" sibTransId="{DAF88558-2D8F-4C36-BE06-20619D3590DB}"/>
    <dgm:cxn modelId="{DE491889-26B6-5542-A972-DA06364ABB8A}" type="presOf" srcId="{5EE92FFC-73C9-4FFC-A242-45676BBB4AAF}" destId="{068D0E29-75D6-491D-BE54-715B70FA44A0}" srcOrd="0" destOrd="1" presId="urn:microsoft.com/office/officeart/2005/8/layout/hList1"/>
    <dgm:cxn modelId="{AA3DA967-6E59-B74D-AABE-EAB0D6BC58E0}" type="presOf" srcId="{D442CAF4-33B6-4EC5-8960-BAE0D5FFD51C}" destId="{2D22452D-C580-4E20-983A-5E92467FC184}" srcOrd="0" destOrd="0" presId="urn:microsoft.com/office/officeart/2005/8/layout/hList1"/>
    <dgm:cxn modelId="{83047CE6-328E-754E-A01D-12D75A381781}" type="presOf" srcId="{CC4A461F-7FEA-4892-A488-66D0B91A1E40}" destId="{79AE8613-FCC6-495D-AC22-A97C7AF1EB75}" srcOrd="0" destOrd="0" presId="urn:microsoft.com/office/officeart/2005/8/layout/hList1"/>
    <dgm:cxn modelId="{53498770-94B4-EF4A-9644-06DBDE551AFF}" type="presOf" srcId="{24748D3A-622A-46BB-B406-956B67A83DA3}" destId="{944DA5F8-A154-4331-93E2-846D6F207D16}" srcOrd="0" destOrd="0" presId="urn:microsoft.com/office/officeart/2005/8/layout/hList1"/>
    <dgm:cxn modelId="{1A2000CB-77C7-744B-8382-A6F2E94F8CDF}" type="presOf" srcId="{D8D2EC7B-D768-4339-9480-9CC46741F86A}" destId="{BADF5048-08D8-4B80-BD09-41DAC5399F72}" srcOrd="0" destOrd="2" presId="urn:microsoft.com/office/officeart/2005/8/layout/hList1"/>
    <dgm:cxn modelId="{26B28168-8581-4A99-B567-F13FCD802E8D}" srcId="{D442CAF4-33B6-4EC5-8960-BAE0D5FFD51C}" destId="{CC4A461F-7FEA-4892-A488-66D0B91A1E40}" srcOrd="1" destOrd="0" parTransId="{ED35BF90-44B6-40C8-93C6-CB10E4C81A73}" sibTransId="{48A7B0E1-2E89-4C54-93AF-C7D0F3BB99C6}"/>
    <dgm:cxn modelId="{FBBD8D1A-F308-4874-9D39-DC3B6880F18D}" srcId="{D442CAF4-33B6-4EC5-8960-BAE0D5FFD51C}" destId="{24748D3A-622A-46BB-B406-956B67A83DA3}" srcOrd="0" destOrd="0" parTransId="{FE64577F-4E22-46B0-989A-5EC2FA4DB91C}" sibTransId="{B25A5C43-8DB2-411C-BB1A-8874A10D0A03}"/>
    <dgm:cxn modelId="{B0EC004C-9D8F-4904-9713-84A20547329C}" srcId="{CC4A461F-7FEA-4892-A488-66D0B91A1E40}" destId="{5EE92FFC-73C9-4FFC-A242-45676BBB4AAF}" srcOrd="1" destOrd="0" parTransId="{BA6C6689-CAE4-43E9-9F9C-C25E6C88C583}" sibTransId="{24CC665B-9259-408C-BCFA-A723E488D197}"/>
    <dgm:cxn modelId="{B5B46C28-2711-A645-AEF4-56353EF742BA}" type="presParOf" srcId="{2D22452D-C580-4E20-983A-5E92467FC184}" destId="{6CEFA06E-3B8F-40C2-8FB9-6DF3D521CD13}" srcOrd="0" destOrd="0" presId="urn:microsoft.com/office/officeart/2005/8/layout/hList1"/>
    <dgm:cxn modelId="{45D6BEFE-4D2B-4C49-8E1B-DEE36F2A530D}" type="presParOf" srcId="{6CEFA06E-3B8F-40C2-8FB9-6DF3D521CD13}" destId="{944DA5F8-A154-4331-93E2-846D6F207D16}" srcOrd="0" destOrd="0" presId="urn:microsoft.com/office/officeart/2005/8/layout/hList1"/>
    <dgm:cxn modelId="{5B68A455-981A-1040-9C93-8B99E51AB357}" type="presParOf" srcId="{6CEFA06E-3B8F-40C2-8FB9-6DF3D521CD13}" destId="{BADF5048-08D8-4B80-BD09-41DAC5399F72}" srcOrd="1" destOrd="0" presId="urn:microsoft.com/office/officeart/2005/8/layout/hList1"/>
    <dgm:cxn modelId="{CFAB7972-36E9-AA40-9EDA-6E4A4934D368}" type="presParOf" srcId="{2D22452D-C580-4E20-983A-5E92467FC184}" destId="{1C0E8536-0941-4224-8372-1E2C20DCBF23}" srcOrd="1" destOrd="0" presId="urn:microsoft.com/office/officeart/2005/8/layout/hList1"/>
    <dgm:cxn modelId="{4550C41B-0342-BD41-A92D-7B354E7E8BAB}" type="presParOf" srcId="{2D22452D-C580-4E20-983A-5E92467FC184}" destId="{35CE2920-B813-49CE-A166-1EA3CF764E93}" srcOrd="2" destOrd="0" presId="urn:microsoft.com/office/officeart/2005/8/layout/hList1"/>
    <dgm:cxn modelId="{DC021F1E-C583-FA4A-8D01-FF90E13DC30C}" type="presParOf" srcId="{35CE2920-B813-49CE-A166-1EA3CF764E93}" destId="{79AE8613-FCC6-495D-AC22-A97C7AF1EB75}" srcOrd="0" destOrd="0" presId="urn:microsoft.com/office/officeart/2005/8/layout/hList1"/>
    <dgm:cxn modelId="{926CC8FC-FD9F-B149-8D22-4AE86F4DC498}" type="presParOf" srcId="{35CE2920-B813-49CE-A166-1EA3CF764E93}" destId="{068D0E29-75D6-491D-BE54-715B70FA44A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9C0459-9608-4FF0-8B2A-F5BF4ED426AF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C33B51-FB0D-4DE2-8B6D-A26EC0B9CE83}">
      <dgm:prSet phldrT="[Text]" custT="1"/>
      <dgm:spPr/>
      <dgm:t>
        <a:bodyPr/>
        <a:lstStyle/>
        <a:p>
          <a:r>
            <a:rPr lang="en-US" sz="2400" b="1" dirty="0" smtClean="0"/>
            <a:t>Cystic tumors</a:t>
          </a:r>
          <a:endParaRPr lang="en-US" sz="2400" b="1" dirty="0"/>
        </a:p>
      </dgm:t>
    </dgm:pt>
    <dgm:pt modelId="{ED7BD3FA-892E-46ED-98C9-009D6CBDFFEE}" type="parTrans" cxnId="{E252487B-0EC1-4CD2-9111-89165E0104C7}">
      <dgm:prSet/>
      <dgm:spPr/>
      <dgm:t>
        <a:bodyPr/>
        <a:lstStyle/>
        <a:p>
          <a:endParaRPr lang="en-US" sz="3200"/>
        </a:p>
      </dgm:t>
    </dgm:pt>
    <dgm:pt modelId="{2F6F4499-C777-40D7-A649-D5C781A71711}" type="sibTrans" cxnId="{E252487B-0EC1-4CD2-9111-89165E0104C7}">
      <dgm:prSet/>
      <dgm:spPr/>
      <dgm:t>
        <a:bodyPr/>
        <a:lstStyle/>
        <a:p>
          <a:endParaRPr lang="en-US" sz="3200"/>
        </a:p>
      </dgm:t>
    </dgm:pt>
    <dgm:pt modelId="{E5BCEDED-7DE4-4053-8F3F-7E0949D33C77}">
      <dgm:prSet phldrT="[Text]" custT="1"/>
      <dgm:spPr/>
      <dgm:t>
        <a:bodyPr/>
        <a:lstStyle/>
        <a:p>
          <a:r>
            <a:rPr lang="en-US" sz="2000" b="1" dirty="0" smtClean="0"/>
            <a:t>Developmental cysts</a:t>
          </a:r>
        </a:p>
        <a:p>
          <a:r>
            <a:rPr lang="en-US" sz="2000" dirty="0" err="1" smtClean="0"/>
            <a:t>Dermoid</a:t>
          </a:r>
          <a:r>
            <a:rPr lang="en-US" sz="2000" dirty="0" smtClean="0"/>
            <a:t>/</a:t>
          </a:r>
          <a:r>
            <a:rPr lang="en-US" sz="2000" dirty="0" err="1" smtClean="0"/>
            <a:t>Epidermoid</a:t>
          </a:r>
          <a:endParaRPr lang="en-US" sz="2000" dirty="0" smtClean="0"/>
        </a:p>
        <a:p>
          <a:r>
            <a:rPr lang="en-US" sz="2000" dirty="0" err="1" smtClean="0"/>
            <a:t>Teratoma</a:t>
          </a:r>
          <a:endParaRPr lang="en-US" sz="2000" dirty="0"/>
        </a:p>
      </dgm:t>
    </dgm:pt>
    <dgm:pt modelId="{2CE69FC3-8470-4AD0-A529-D7C65480E3BA}" type="parTrans" cxnId="{B4E41CC1-239D-4127-B181-72302D070D70}">
      <dgm:prSet/>
      <dgm:spPr/>
      <dgm:t>
        <a:bodyPr/>
        <a:lstStyle/>
        <a:p>
          <a:endParaRPr lang="en-US" sz="3200"/>
        </a:p>
      </dgm:t>
    </dgm:pt>
    <dgm:pt modelId="{D6554AD5-4283-4B91-8AB7-DAB4AB7FA08A}" type="sibTrans" cxnId="{B4E41CC1-239D-4127-B181-72302D070D70}">
      <dgm:prSet/>
      <dgm:spPr/>
      <dgm:t>
        <a:bodyPr/>
        <a:lstStyle/>
        <a:p>
          <a:endParaRPr lang="en-US" sz="3200"/>
        </a:p>
      </dgm:t>
    </dgm:pt>
    <dgm:pt modelId="{5FB2A585-A7D0-4C4C-8865-7AEB410D49F6}">
      <dgm:prSet phldrT="[Text]" custT="1"/>
      <dgm:spPr/>
      <dgm:t>
        <a:bodyPr/>
        <a:lstStyle/>
        <a:p>
          <a:r>
            <a:rPr lang="en-US" sz="2000" b="1" dirty="0" smtClean="0"/>
            <a:t>Adjacent structure cysts</a:t>
          </a:r>
        </a:p>
        <a:p>
          <a:r>
            <a:rPr lang="en-US" sz="2000" dirty="0" err="1" smtClean="0"/>
            <a:t>Mucocele</a:t>
          </a:r>
          <a:endParaRPr lang="en-US" sz="2000" dirty="0" smtClean="0"/>
        </a:p>
        <a:p>
          <a:r>
            <a:rPr lang="en-US" sz="2000" dirty="0" err="1" smtClean="0"/>
            <a:t>Mucopyocele</a:t>
          </a:r>
          <a:endParaRPr lang="en-US" sz="2000" dirty="0" smtClean="0"/>
        </a:p>
        <a:p>
          <a:r>
            <a:rPr lang="en-US" sz="2000" dirty="0" err="1" smtClean="0"/>
            <a:t>Dacryocele</a:t>
          </a:r>
          <a:endParaRPr lang="en-US" sz="2000" dirty="0" smtClean="0"/>
        </a:p>
        <a:p>
          <a:r>
            <a:rPr lang="en-US" sz="2000" dirty="0" err="1" smtClean="0"/>
            <a:t>Cephalocele</a:t>
          </a:r>
          <a:endParaRPr lang="en-US" sz="2000" dirty="0" smtClean="0"/>
        </a:p>
      </dgm:t>
    </dgm:pt>
    <dgm:pt modelId="{77416710-4B03-4568-B861-1A4C1C1BBE48}" type="parTrans" cxnId="{AF778B4B-37A7-495F-9621-34F9A5E1ACF9}">
      <dgm:prSet/>
      <dgm:spPr/>
      <dgm:t>
        <a:bodyPr/>
        <a:lstStyle/>
        <a:p>
          <a:endParaRPr lang="en-US" sz="3200"/>
        </a:p>
      </dgm:t>
    </dgm:pt>
    <dgm:pt modelId="{679CADA4-4601-49D1-8FC8-762F6E6CAFCA}" type="sibTrans" cxnId="{AF778B4B-37A7-495F-9621-34F9A5E1ACF9}">
      <dgm:prSet/>
      <dgm:spPr/>
      <dgm:t>
        <a:bodyPr/>
        <a:lstStyle/>
        <a:p>
          <a:endParaRPr lang="en-US" sz="3200"/>
        </a:p>
      </dgm:t>
    </dgm:pt>
    <dgm:pt modelId="{EE49E1C4-8710-4E25-B1CD-14275C4F3215}">
      <dgm:prSet phldrT="[Text]" custT="1"/>
      <dgm:spPr/>
      <dgm:t>
        <a:bodyPr/>
        <a:lstStyle/>
        <a:p>
          <a:r>
            <a:rPr lang="en-US" sz="2000" b="1" dirty="0" smtClean="0"/>
            <a:t>Acquired cysts</a:t>
          </a:r>
        </a:p>
        <a:p>
          <a:r>
            <a:rPr lang="en-US" sz="2000" dirty="0" smtClean="0"/>
            <a:t>Epithelial and appendage cysts</a:t>
          </a:r>
        </a:p>
        <a:p>
          <a:r>
            <a:rPr lang="en-US" sz="2000" dirty="0" err="1" smtClean="0"/>
            <a:t>Lacrimal</a:t>
          </a:r>
          <a:r>
            <a:rPr lang="en-US" sz="2000" dirty="0" smtClean="0"/>
            <a:t> duct cyst</a:t>
          </a:r>
        </a:p>
        <a:p>
          <a:r>
            <a:rPr lang="en-US" sz="2000" dirty="0" err="1" smtClean="0"/>
            <a:t>Aneurysmal</a:t>
          </a:r>
          <a:r>
            <a:rPr lang="en-US" sz="2000" dirty="0" smtClean="0"/>
            <a:t> bone cyst</a:t>
          </a:r>
          <a:endParaRPr lang="en-US" sz="2000" dirty="0"/>
        </a:p>
      </dgm:t>
    </dgm:pt>
    <dgm:pt modelId="{6366253B-3F55-4489-A094-00FB6DA6AD81}" type="parTrans" cxnId="{BC3DF03C-DA80-47E4-9090-FC4DF8F94B11}">
      <dgm:prSet/>
      <dgm:spPr/>
      <dgm:t>
        <a:bodyPr/>
        <a:lstStyle/>
        <a:p>
          <a:endParaRPr lang="en-US" sz="3200"/>
        </a:p>
      </dgm:t>
    </dgm:pt>
    <dgm:pt modelId="{5D11AFC7-2619-4923-BEDC-BD59E27FCB1E}" type="sibTrans" cxnId="{BC3DF03C-DA80-47E4-9090-FC4DF8F94B11}">
      <dgm:prSet/>
      <dgm:spPr/>
      <dgm:t>
        <a:bodyPr/>
        <a:lstStyle/>
        <a:p>
          <a:endParaRPr lang="en-US" sz="3200"/>
        </a:p>
      </dgm:t>
    </dgm:pt>
    <dgm:pt modelId="{4AC2FC67-2692-4F64-8AEE-5AB7267D23E1}">
      <dgm:prSet phldrT="[Text]" custT="1"/>
      <dgm:spPr/>
      <dgm:t>
        <a:bodyPr/>
        <a:lstStyle/>
        <a:p>
          <a:r>
            <a:rPr lang="en-US" sz="2000" dirty="0" smtClean="0"/>
            <a:t>Parasitic cysts: </a:t>
          </a:r>
          <a:r>
            <a:rPr lang="en-US" sz="2000" dirty="0" err="1" smtClean="0"/>
            <a:t>Hydatid</a:t>
          </a:r>
          <a:r>
            <a:rPr lang="en-US" sz="2000" dirty="0" smtClean="0"/>
            <a:t>, </a:t>
          </a:r>
          <a:r>
            <a:rPr lang="en-US" sz="2000" dirty="0" err="1" smtClean="0"/>
            <a:t>Cysticercus</a:t>
          </a:r>
          <a:r>
            <a:rPr lang="en-US" sz="2000" dirty="0" smtClean="0"/>
            <a:t> </a:t>
          </a:r>
          <a:r>
            <a:rPr lang="en-US" sz="2000" dirty="0" err="1" smtClean="0"/>
            <a:t>cellulosae</a:t>
          </a:r>
          <a:endParaRPr lang="en-US" sz="2000" dirty="0" smtClean="0"/>
        </a:p>
        <a:p>
          <a:r>
            <a:rPr lang="en-US" sz="2000" dirty="0" smtClean="0"/>
            <a:t>Chocolate cyst</a:t>
          </a:r>
        </a:p>
        <a:p>
          <a:r>
            <a:rPr lang="en-US" sz="2000" dirty="0" smtClean="0"/>
            <a:t>Cholesterol </a:t>
          </a:r>
          <a:r>
            <a:rPr lang="en-US" sz="2000" dirty="0" err="1" smtClean="0"/>
            <a:t>granulomatous</a:t>
          </a:r>
          <a:r>
            <a:rPr lang="en-US" sz="2000" dirty="0" smtClean="0"/>
            <a:t> cyst</a:t>
          </a:r>
        </a:p>
        <a:p>
          <a:r>
            <a:rPr lang="en-US" sz="2000" dirty="0" smtClean="0"/>
            <a:t>Orbital abscess</a:t>
          </a:r>
          <a:endParaRPr lang="en-US" sz="2000" dirty="0"/>
        </a:p>
      </dgm:t>
    </dgm:pt>
    <dgm:pt modelId="{3F2431EC-D1C3-4FBF-AB9E-BDE874B4FD40}" type="parTrans" cxnId="{7163E25D-D41D-40A2-8381-B72664D8028E}">
      <dgm:prSet/>
      <dgm:spPr/>
      <dgm:t>
        <a:bodyPr/>
        <a:lstStyle/>
        <a:p>
          <a:endParaRPr lang="en-US" sz="3200"/>
        </a:p>
      </dgm:t>
    </dgm:pt>
    <dgm:pt modelId="{9AEC1077-8D3B-4E13-8321-2236EAA9E4A2}" type="sibTrans" cxnId="{7163E25D-D41D-40A2-8381-B72664D8028E}">
      <dgm:prSet/>
      <dgm:spPr/>
      <dgm:t>
        <a:bodyPr/>
        <a:lstStyle/>
        <a:p>
          <a:endParaRPr lang="en-US" sz="3200"/>
        </a:p>
      </dgm:t>
    </dgm:pt>
    <dgm:pt modelId="{650A45BA-1077-4DDA-BD49-3475FA368EF4}" type="pres">
      <dgm:prSet presAssocID="{8A9C0459-9608-4FF0-8B2A-F5BF4ED426AF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9A04BB1-A6EB-4BFB-9035-FE0C91CCD809}" type="pres">
      <dgm:prSet presAssocID="{8A9C0459-9608-4FF0-8B2A-F5BF4ED426AF}" presName="matrix" presStyleCnt="0"/>
      <dgm:spPr/>
    </dgm:pt>
    <dgm:pt modelId="{24ECF897-49E9-4226-ABE0-0AC6E01090B1}" type="pres">
      <dgm:prSet presAssocID="{8A9C0459-9608-4FF0-8B2A-F5BF4ED426AF}" presName="tile1" presStyleLbl="node1" presStyleIdx="0" presStyleCnt="4"/>
      <dgm:spPr/>
      <dgm:t>
        <a:bodyPr/>
        <a:lstStyle/>
        <a:p>
          <a:endParaRPr lang="en-US"/>
        </a:p>
      </dgm:t>
    </dgm:pt>
    <dgm:pt modelId="{8E6C1961-5B44-460E-BDC2-12D84E33BE94}" type="pres">
      <dgm:prSet presAssocID="{8A9C0459-9608-4FF0-8B2A-F5BF4ED426A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42C2E7-6068-4CAA-A8FD-2DDE4F8CBA09}" type="pres">
      <dgm:prSet presAssocID="{8A9C0459-9608-4FF0-8B2A-F5BF4ED426AF}" presName="tile2" presStyleLbl="node1" presStyleIdx="1" presStyleCnt="4"/>
      <dgm:spPr/>
      <dgm:t>
        <a:bodyPr/>
        <a:lstStyle/>
        <a:p>
          <a:endParaRPr lang="en-US"/>
        </a:p>
      </dgm:t>
    </dgm:pt>
    <dgm:pt modelId="{D73DD32A-6143-4554-BD27-5994F642FCB0}" type="pres">
      <dgm:prSet presAssocID="{8A9C0459-9608-4FF0-8B2A-F5BF4ED426A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CDD574-EADD-485A-9339-4763842F1A01}" type="pres">
      <dgm:prSet presAssocID="{8A9C0459-9608-4FF0-8B2A-F5BF4ED426AF}" presName="tile3" presStyleLbl="node1" presStyleIdx="2" presStyleCnt="4"/>
      <dgm:spPr/>
      <dgm:t>
        <a:bodyPr/>
        <a:lstStyle/>
        <a:p>
          <a:endParaRPr lang="en-US"/>
        </a:p>
      </dgm:t>
    </dgm:pt>
    <dgm:pt modelId="{4B86E38F-078D-43CA-9B16-50061D19CCBC}" type="pres">
      <dgm:prSet presAssocID="{8A9C0459-9608-4FF0-8B2A-F5BF4ED426A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1F5CEC-891A-4C89-AAAD-2967296DAD2D}" type="pres">
      <dgm:prSet presAssocID="{8A9C0459-9608-4FF0-8B2A-F5BF4ED426AF}" presName="tile4" presStyleLbl="node1" presStyleIdx="3" presStyleCnt="4"/>
      <dgm:spPr/>
      <dgm:t>
        <a:bodyPr/>
        <a:lstStyle/>
        <a:p>
          <a:endParaRPr lang="en-US"/>
        </a:p>
      </dgm:t>
    </dgm:pt>
    <dgm:pt modelId="{E43DEB44-5813-4708-B27B-4704F33972EF}" type="pres">
      <dgm:prSet presAssocID="{8A9C0459-9608-4FF0-8B2A-F5BF4ED426A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9074D5-E086-41A1-8A93-70BD0F48928D}" type="pres">
      <dgm:prSet presAssocID="{8A9C0459-9608-4FF0-8B2A-F5BF4ED426AF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36CE9072-30B8-6544-823E-F230A7894C83}" type="presOf" srcId="{4AC2FC67-2692-4F64-8AEE-5AB7267D23E1}" destId="{531F5CEC-891A-4C89-AAAD-2967296DAD2D}" srcOrd="0" destOrd="0" presId="urn:microsoft.com/office/officeart/2005/8/layout/matrix1"/>
    <dgm:cxn modelId="{E252487B-0EC1-4CD2-9111-89165E0104C7}" srcId="{8A9C0459-9608-4FF0-8B2A-F5BF4ED426AF}" destId="{49C33B51-FB0D-4DE2-8B6D-A26EC0B9CE83}" srcOrd="0" destOrd="0" parTransId="{ED7BD3FA-892E-46ED-98C9-009D6CBDFFEE}" sibTransId="{2F6F4499-C777-40D7-A649-D5C781A71711}"/>
    <dgm:cxn modelId="{2A9B6005-56EA-DE48-9F25-F11CBDF20338}" type="presOf" srcId="{E5BCEDED-7DE4-4053-8F3F-7E0949D33C77}" destId="{24ECF897-49E9-4226-ABE0-0AC6E01090B1}" srcOrd="0" destOrd="0" presId="urn:microsoft.com/office/officeart/2005/8/layout/matrix1"/>
    <dgm:cxn modelId="{3BCCA225-9FE1-8641-BBE2-2C9705F43898}" type="presOf" srcId="{E5BCEDED-7DE4-4053-8F3F-7E0949D33C77}" destId="{8E6C1961-5B44-460E-BDC2-12D84E33BE94}" srcOrd="1" destOrd="0" presId="urn:microsoft.com/office/officeart/2005/8/layout/matrix1"/>
    <dgm:cxn modelId="{2C0DFB00-60FE-334E-815D-CB478575C4F3}" type="presOf" srcId="{5FB2A585-A7D0-4C4C-8865-7AEB410D49F6}" destId="{D73DD32A-6143-4554-BD27-5994F642FCB0}" srcOrd="1" destOrd="0" presId="urn:microsoft.com/office/officeart/2005/8/layout/matrix1"/>
    <dgm:cxn modelId="{1F4928B9-5561-BA43-B128-BBDCF6B10D0E}" type="presOf" srcId="{4AC2FC67-2692-4F64-8AEE-5AB7267D23E1}" destId="{E43DEB44-5813-4708-B27B-4704F33972EF}" srcOrd="1" destOrd="0" presId="urn:microsoft.com/office/officeart/2005/8/layout/matrix1"/>
    <dgm:cxn modelId="{1E4E0DC0-BA54-9C41-AE79-E340764913E2}" type="presOf" srcId="{5FB2A585-A7D0-4C4C-8865-7AEB410D49F6}" destId="{CB42C2E7-6068-4CAA-A8FD-2DDE4F8CBA09}" srcOrd="0" destOrd="0" presId="urn:microsoft.com/office/officeart/2005/8/layout/matrix1"/>
    <dgm:cxn modelId="{9B8E6781-AA6A-D240-8E5E-B61139EBDA8D}" type="presOf" srcId="{8A9C0459-9608-4FF0-8B2A-F5BF4ED426AF}" destId="{650A45BA-1077-4DDA-BD49-3475FA368EF4}" srcOrd="0" destOrd="0" presId="urn:microsoft.com/office/officeart/2005/8/layout/matrix1"/>
    <dgm:cxn modelId="{3F067996-C561-6741-881F-C45845ED0379}" type="presOf" srcId="{EE49E1C4-8710-4E25-B1CD-14275C4F3215}" destId="{7CCDD574-EADD-485A-9339-4763842F1A01}" srcOrd="0" destOrd="0" presId="urn:microsoft.com/office/officeart/2005/8/layout/matrix1"/>
    <dgm:cxn modelId="{2EC6F35E-9D49-D241-85C3-49DAE40B966D}" type="presOf" srcId="{EE49E1C4-8710-4E25-B1CD-14275C4F3215}" destId="{4B86E38F-078D-43CA-9B16-50061D19CCBC}" srcOrd="1" destOrd="0" presId="urn:microsoft.com/office/officeart/2005/8/layout/matrix1"/>
    <dgm:cxn modelId="{AF778B4B-37A7-495F-9621-34F9A5E1ACF9}" srcId="{49C33B51-FB0D-4DE2-8B6D-A26EC0B9CE83}" destId="{5FB2A585-A7D0-4C4C-8865-7AEB410D49F6}" srcOrd="1" destOrd="0" parTransId="{77416710-4B03-4568-B861-1A4C1C1BBE48}" sibTransId="{679CADA4-4601-49D1-8FC8-762F6E6CAFCA}"/>
    <dgm:cxn modelId="{7163E25D-D41D-40A2-8381-B72664D8028E}" srcId="{49C33B51-FB0D-4DE2-8B6D-A26EC0B9CE83}" destId="{4AC2FC67-2692-4F64-8AEE-5AB7267D23E1}" srcOrd="3" destOrd="0" parTransId="{3F2431EC-D1C3-4FBF-AB9E-BDE874B4FD40}" sibTransId="{9AEC1077-8D3B-4E13-8321-2236EAA9E4A2}"/>
    <dgm:cxn modelId="{B4E41CC1-239D-4127-B181-72302D070D70}" srcId="{49C33B51-FB0D-4DE2-8B6D-A26EC0B9CE83}" destId="{E5BCEDED-7DE4-4053-8F3F-7E0949D33C77}" srcOrd="0" destOrd="0" parTransId="{2CE69FC3-8470-4AD0-A529-D7C65480E3BA}" sibTransId="{D6554AD5-4283-4B91-8AB7-DAB4AB7FA08A}"/>
    <dgm:cxn modelId="{BC3DF03C-DA80-47E4-9090-FC4DF8F94B11}" srcId="{49C33B51-FB0D-4DE2-8B6D-A26EC0B9CE83}" destId="{EE49E1C4-8710-4E25-B1CD-14275C4F3215}" srcOrd="2" destOrd="0" parTransId="{6366253B-3F55-4489-A094-00FB6DA6AD81}" sibTransId="{5D11AFC7-2619-4923-BEDC-BD59E27FCB1E}"/>
    <dgm:cxn modelId="{0562CC61-FDD0-464D-9D92-524E0071FBF4}" type="presOf" srcId="{49C33B51-FB0D-4DE2-8B6D-A26EC0B9CE83}" destId="{AE9074D5-E086-41A1-8A93-70BD0F48928D}" srcOrd="0" destOrd="0" presId="urn:microsoft.com/office/officeart/2005/8/layout/matrix1"/>
    <dgm:cxn modelId="{111DDB79-BE9F-A44F-8F4D-F9BEE9988DBD}" type="presParOf" srcId="{650A45BA-1077-4DDA-BD49-3475FA368EF4}" destId="{79A04BB1-A6EB-4BFB-9035-FE0C91CCD809}" srcOrd="0" destOrd="0" presId="urn:microsoft.com/office/officeart/2005/8/layout/matrix1"/>
    <dgm:cxn modelId="{FBFB9AEC-2BC5-1B47-81F2-EAEED87AE130}" type="presParOf" srcId="{79A04BB1-A6EB-4BFB-9035-FE0C91CCD809}" destId="{24ECF897-49E9-4226-ABE0-0AC6E01090B1}" srcOrd="0" destOrd="0" presId="urn:microsoft.com/office/officeart/2005/8/layout/matrix1"/>
    <dgm:cxn modelId="{FB46E71F-516B-0241-BD11-BA2ED5C9BC3C}" type="presParOf" srcId="{79A04BB1-A6EB-4BFB-9035-FE0C91CCD809}" destId="{8E6C1961-5B44-460E-BDC2-12D84E33BE94}" srcOrd="1" destOrd="0" presId="urn:microsoft.com/office/officeart/2005/8/layout/matrix1"/>
    <dgm:cxn modelId="{32F8B7C9-92BF-5C47-A0D2-57E2190706FA}" type="presParOf" srcId="{79A04BB1-A6EB-4BFB-9035-FE0C91CCD809}" destId="{CB42C2E7-6068-4CAA-A8FD-2DDE4F8CBA09}" srcOrd="2" destOrd="0" presId="urn:microsoft.com/office/officeart/2005/8/layout/matrix1"/>
    <dgm:cxn modelId="{10EFF843-8E05-6548-9944-E72ADDD167CD}" type="presParOf" srcId="{79A04BB1-A6EB-4BFB-9035-FE0C91CCD809}" destId="{D73DD32A-6143-4554-BD27-5994F642FCB0}" srcOrd="3" destOrd="0" presId="urn:microsoft.com/office/officeart/2005/8/layout/matrix1"/>
    <dgm:cxn modelId="{F47F7EA0-0050-3C45-8E76-D4D805407A47}" type="presParOf" srcId="{79A04BB1-A6EB-4BFB-9035-FE0C91CCD809}" destId="{7CCDD574-EADD-485A-9339-4763842F1A01}" srcOrd="4" destOrd="0" presId="urn:microsoft.com/office/officeart/2005/8/layout/matrix1"/>
    <dgm:cxn modelId="{048FCCEC-FBA4-C845-B7C4-682DA77C8616}" type="presParOf" srcId="{79A04BB1-A6EB-4BFB-9035-FE0C91CCD809}" destId="{4B86E38F-078D-43CA-9B16-50061D19CCBC}" srcOrd="5" destOrd="0" presId="urn:microsoft.com/office/officeart/2005/8/layout/matrix1"/>
    <dgm:cxn modelId="{7FCCDD37-9823-8B4F-823D-F1E275584377}" type="presParOf" srcId="{79A04BB1-A6EB-4BFB-9035-FE0C91CCD809}" destId="{531F5CEC-891A-4C89-AAAD-2967296DAD2D}" srcOrd="6" destOrd="0" presId="urn:microsoft.com/office/officeart/2005/8/layout/matrix1"/>
    <dgm:cxn modelId="{1D2D9040-7AE3-3E48-BAD2-3625533B095F}" type="presParOf" srcId="{79A04BB1-A6EB-4BFB-9035-FE0C91CCD809}" destId="{E43DEB44-5813-4708-B27B-4704F33972EF}" srcOrd="7" destOrd="0" presId="urn:microsoft.com/office/officeart/2005/8/layout/matrix1"/>
    <dgm:cxn modelId="{51E99D25-7E45-0841-BF8C-DF867CDBE299}" type="presParOf" srcId="{650A45BA-1077-4DDA-BD49-3475FA368EF4}" destId="{AE9074D5-E086-41A1-8A93-70BD0F48928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1EBEE-6859-4C69-BD44-0F41FF08CBF7}">
      <dsp:nvSpPr>
        <dsp:cNvPr id="0" name=""/>
        <dsp:cNvSpPr/>
      </dsp:nvSpPr>
      <dsp:spPr>
        <a:xfrm>
          <a:off x="9193" y="844618"/>
          <a:ext cx="2366645" cy="1368245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Early Vision loss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/>
            <a:t>Papilledema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/>
            <a:t>Opticocilliary</a:t>
          </a:r>
          <a:r>
            <a:rPr lang="en-US" sz="1800" kern="1200" dirty="0" smtClean="0"/>
            <a:t> shunts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/>
            <a:t>Proptosis</a:t>
          </a:r>
          <a:r>
            <a:rPr lang="en-US" sz="1800" kern="1200" dirty="0" smtClean="0"/>
            <a:t> +/-</a:t>
          </a:r>
          <a:endParaRPr lang="en-US" sz="1800" kern="1200" dirty="0"/>
        </a:p>
      </dsp:txBody>
      <dsp:txXfrm>
        <a:off x="41253" y="876678"/>
        <a:ext cx="2302525" cy="1336185"/>
      </dsp:txXfrm>
    </dsp:sp>
    <dsp:sp modelId="{9F504CA2-4A90-4843-98E1-585AF25F9B01}">
      <dsp:nvSpPr>
        <dsp:cNvPr id="0" name=""/>
        <dsp:cNvSpPr/>
      </dsp:nvSpPr>
      <dsp:spPr>
        <a:xfrm>
          <a:off x="3987" y="2251740"/>
          <a:ext cx="2377056" cy="5883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0" rIns="2286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Intracanalicular </a:t>
          </a:r>
          <a:endParaRPr lang="en-US" sz="1800" kern="1200" dirty="0"/>
        </a:p>
      </dsp:txBody>
      <dsp:txXfrm>
        <a:off x="3987" y="2251740"/>
        <a:ext cx="1673983" cy="588345"/>
      </dsp:txXfrm>
    </dsp:sp>
    <dsp:sp modelId="{7C0D0D9F-FC23-4669-93F6-38D2E1BE9208}">
      <dsp:nvSpPr>
        <dsp:cNvPr id="0" name=""/>
        <dsp:cNvSpPr/>
      </dsp:nvSpPr>
      <dsp:spPr>
        <a:xfrm>
          <a:off x="104205" y="3375814"/>
          <a:ext cx="2173767" cy="195152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AF00E6-28D5-4336-A5BE-88577F378742}">
      <dsp:nvSpPr>
        <dsp:cNvPr id="0" name=""/>
        <dsp:cNvSpPr/>
      </dsp:nvSpPr>
      <dsp:spPr>
        <a:xfrm>
          <a:off x="3352030" y="0"/>
          <a:ext cx="1893199" cy="1368245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/>
            <a:t>Proptosis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Vision loss late</a:t>
          </a:r>
          <a:endParaRPr lang="en-US" sz="1800" kern="1200" dirty="0"/>
        </a:p>
      </dsp:txBody>
      <dsp:txXfrm>
        <a:off x="3384090" y="32060"/>
        <a:ext cx="1829079" cy="1336185"/>
      </dsp:txXfrm>
    </dsp:sp>
    <dsp:sp modelId="{72865DA4-F578-47A2-9A8C-0C93311265A6}">
      <dsp:nvSpPr>
        <dsp:cNvPr id="0" name=""/>
        <dsp:cNvSpPr/>
      </dsp:nvSpPr>
      <dsp:spPr>
        <a:xfrm>
          <a:off x="3321759" y="1358070"/>
          <a:ext cx="1923461" cy="5883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 </a:t>
          </a:r>
          <a:r>
            <a:rPr lang="en-US" sz="2000" kern="1200" dirty="0" err="1" smtClean="0"/>
            <a:t>Extraconal</a:t>
          </a:r>
          <a:r>
            <a:rPr lang="en-US" sz="2000" kern="1200" dirty="0" smtClean="0"/>
            <a:t> </a:t>
          </a:r>
          <a:endParaRPr lang="en-US" sz="2000" kern="1200" dirty="0"/>
        </a:p>
      </dsp:txBody>
      <dsp:txXfrm>
        <a:off x="3321759" y="1358070"/>
        <a:ext cx="1354550" cy="588345"/>
      </dsp:txXfrm>
    </dsp:sp>
    <dsp:sp modelId="{D46B8BA6-15FB-42F4-AE19-87D85A40700A}">
      <dsp:nvSpPr>
        <dsp:cNvPr id="0" name=""/>
        <dsp:cNvSpPr/>
      </dsp:nvSpPr>
      <dsp:spPr>
        <a:xfrm>
          <a:off x="3400507" y="2280428"/>
          <a:ext cx="1532568" cy="174688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EBAF3A-DE86-4D5D-A6BD-85FDC5478D64}">
      <dsp:nvSpPr>
        <dsp:cNvPr id="0" name=""/>
        <dsp:cNvSpPr/>
      </dsp:nvSpPr>
      <dsp:spPr>
        <a:xfrm>
          <a:off x="6645494" y="866450"/>
          <a:ext cx="2132745" cy="1368245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Vision loss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Impairment of motility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Axial </a:t>
          </a:r>
          <a:r>
            <a:rPr lang="en-US" sz="1800" kern="1200" dirty="0" err="1" smtClean="0"/>
            <a:t>proptosis</a:t>
          </a:r>
          <a:endParaRPr lang="en-US" sz="1800" kern="1200" dirty="0"/>
        </a:p>
      </dsp:txBody>
      <dsp:txXfrm>
        <a:off x="6677554" y="898510"/>
        <a:ext cx="2068625" cy="1336185"/>
      </dsp:txXfrm>
    </dsp:sp>
    <dsp:sp modelId="{6DBCFE05-98CA-40DC-8665-7978277013F2}">
      <dsp:nvSpPr>
        <dsp:cNvPr id="0" name=""/>
        <dsp:cNvSpPr/>
      </dsp:nvSpPr>
      <dsp:spPr>
        <a:xfrm>
          <a:off x="6545856" y="2270767"/>
          <a:ext cx="2232383" cy="5883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Intraconal</a:t>
          </a:r>
          <a:endParaRPr lang="en-US" sz="2000" kern="1200" dirty="0"/>
        </a:p>
      </dsp:txBody>
      <dsp:txXfrm>
        <a:off x="6545856" y="2270767"/>
        <a:ext cx="1572101" cy="588345"/>
      </dsp:txXfrm>
    </dsp:sp>
    <dsp:sp modelId="{2FE64E55-D741-4502-A32B-65BF9123607B}">
      <dsp:nvSpPr>
        <dsp:cNvPr id="0" name=""/>
        <dsp:cNvSpPr/>
      </dsp:nvSpPr>
      <dsp:spPr>
        <a:xfrm>
          <a:off x="6594355" y="3350749"/>
          <a:ext cx="2183884" cy="1983349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4DA5F8-A154-4331-93E2-846D6F207D16}">
      <dsp:nvSpPr>
        <dsp:cNvPr id="0" name=""/>
        <dsp:cNvSpPr/>
      </dsp:nvSpPr>
      <dsp:spPr>
        <a:xfrm>
          <a:off x="43" y="1085174"/>
          <a:ext cx="4166034" cy="86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Pediatrics </a:t>
          </a:r>
          <a:endParaRPr lang="en-US" sz="3000" kern="1200" dirty="0"/>
        </a:p>
      </dsp:txBody>
      <dsp:txXfrm>
        <a:off x="43" y="1085174"/>
        <a:ext cx="4166034" cy="864000"/>
      </dsp:txXfrm>
    </dsp:sp>
    <dsp:sp modelId="{BADF5048-08D8-4B80-BD09-41DAC5399F72}">
      <dsp:nvSpPr>
        <dsp:cNvPr id="0" name=""/>
        <dsp:cNvSpPr/>
      </dsp:nvSpPr>
      <dsp:spPr>
        <a:xfrm>
          <a:off x="43" y="1949175"/>
          <a:ext cx="4166034" cy="22234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err="1" smtClean="0"/>
            <a:t>Dermoid</a:t>
          </a:r>
          <a:r>
            <a:rPr lang="en-US" sz="3000" kern="1200" dirty="0" smtClean="0"/>
            <a:t> cysts</a:t>
          </a:r>
          <a:endParaRPr lang="en-US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Capillary </a:t>
          </a:r>
          <a:r>
            <a:rPr lang="en-US" sz="3000" kern="1200" dirty="0" err="1" smtClean="0"/>
            <a:t>haemangioma</a:t>
          </a:r>
          <a:endParaRPr lang="en-US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err="1" smtClean="0"/>
            <a:t>Rhabdomyosarcoma</a:t>
          </a:r>
          <a:endParaRPr lang="en-US" sz="3000" kern="1200" dirty="0"/>
        </a:p>
      </dsp:txBody>
      <dsp:txXfrm>
        <a:off x="43" y="1949175"/>
        <a:ext cx="4166034" cy="2223450"/>
      </dsp:txXfrm>
    </dsp:sp>
    <dsp:sp modelId="{79AE8613-FCC6-495D-AC22-A97C7AF1EB75}">
      <dsp:nvSpPr>
        <dsp:cNvPr id="0" name=""/>
        <dsp:cNvSpPr/>
      </dsp:nvSpPr>
      <dsp:spPr>
        <a:xfrm>
          <a:off x="4749322" y="1085174"/>
          <a:ext cx="4166034" cy="86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Adults </a:t>
          </a:r>
          <a:endParaRPr lang="en-US" sz="3000" kern="1200" dirty="0"/>
        </a:p>
      </dsp:txBody>
      <dsp:txXfrm>
        <a:off x="4749322" y="1085174"/>
        <a:ext cx="4166034" cy="864000"/>
      </dsp:txXfrm>
    </dsp:sp>
    <dsp:sp modelId="{068D0E29-75D6-491D-BE54-715B70FA44A0}">
      <dsp:nvSpPr>
        <dsp:cNvPr id="0" name=""/>
        <dsp:cNvSpPr/>
      </dsp:nvSpPr>
      <dsp:spPr>
        <a:xfrm>
          <a:off x="4749322" y="1949175"/>
          <a:ext cx="4166034" cy="22234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Lymphoid tumors</a:t>
          </a:r>
          <a:endParaRPr lang="en-US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Cavernous </a:t>
          </a:r>
          <a:r>
            <a:rPr lang="en-US" sz="3000" kern="1200" dirty="0" err="1" smtClean="0"/>
            <a:t>haemangioma</a:t>
          </a:r>
          <a:endParaRPr lang="en-US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err="1" smtClean="0"/>
            <a:t>Meningioma</a:t>
          </a:r>
          <a:r>
            <a:rPr lang="en-US" sz="3000" kern="1200" dirty="0" smtClean="0"/>
            <a:t> </a:t>
          </a:r>
          <a:endParaRPr lang="en-US" sz="3000" kern="1200" dirty="0"/>
        </a:p>
      </dsp:txBody>
      <dsp:txXfrm>
        <a:off x="4749322" y="1949175"/>
        <a:ext cx="4166034" cy="22234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ECF897-49E9-4226-ABE0-0AC6E01090B1}">
      <dsp:nvSpPr>
        <dsp:cNvPr id="0" name=""/>
        <dsp:cNvSpPr/>
      </dsp:nvSpPr>
      <dsp:spPr>
        <a:xfrm rot="16200000">
          <a:off x="781050" y="-781050"/>
          <a:ext cx="2895600" cy="44577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Developmental cysts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Dermoid</a:t>
          </a:r>
          <a:r>
            <a:rPr lang="en-US" sz="2000" kern="1200" dirty="0" smtClean="0"/>
            <a:t>/</a:t>
          </a:r>
          <a:r>
            <a:rPr lang="en-US" sz="2000" kern="1200" dirty="0" err="1" smtClean="0"/>
            <a:t>Epidermoid</a:t>
          </a:r>
          <a:endParaRPr lang="en-US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Teratoma</a:t>
          </a:r>
          <a:endParaRPr lang="en-US" sz="2000" kern="1200" dirty="0"/>
        </a:p>
      </dsp:txBody>
      <dsp:txXfrm rot="5400000">
        <a:off x="-1" y="1"/>
        <a:ext cx="4457700" cy="2171700"/>
      </dsp:txXfrm>
    </dsp:sp>
    <dsp:sp modelId="{CB42C2E7-6068-4CAA-A8FD-2DDE4F8CBA09}">
      <dsp:nvSpPr>
        <dsp:cNvPr id="0" name=""/>
        <dsp:cNvSpPr/>
      </dsp:nvSpPr>
      <dsp:spPr>
        <a:xfrm>
          <a:off x="4457700" y="0"/>
          <a:ext cx="4457700" cy="28956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Adjacent structure cysts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Mucocele</a:t>
          </a:r>
          <a:endParaRPr lang="en-US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Mucopyocele</a:t>
          </a:r>
          <a:endParaRPr lang="en-US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Dacryocele</a:t>
          </a:r>
          <a:endParaRPr lang="en-US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Cephalocele</a:t>
          </a:r>
          <a:endParaRPr lang="en-US" sz="2000" kern="1200" dirty="0" smtClean="0"/>
        </a:p>
      </dsp:txBody>
      <dsp:txXfrm>
        <a:off x="4457700" y="0"/>
        <a:ext cx="4457700" cy="2171700"/>
      </dsp:txXfrm>
    </dsp:sp>
    <dsp:sp modelId="{7CCDD574-EADD-485A-9339-4763842F1A01}">
      <dsp:nvSpPr>
        <dsp:cNvPr id="0" name=""/>
        <dsp:cNvSpPr/>
      </dsp:nvSpPr>
      <dsp:spPr>
        <a:xfrm rot="10800000">
          <a:off x="0" y="2895600"/>
          <a:ext cx="4457700" cy="28956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Acquired cysts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Epithelial and appendage cysts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Lacrimal</a:t>
          </a:r>
          <a:r>
            <a:rPr lang="en-US" sz="2000" kern="1200" dirty="0" smtClean="0"/>
            <a:t> duct cyst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Aneurysmal</a:t>
          </a:r>
          <a:r>
            <a:rPr lang="en-US" sz="2000" kern="1200" dirty="0" smtClean="0"/>
            <a:t> bone cyst</a:t>
          </a:r>
          <a:endParaRPr lang="en-US" sz="2000" kern="1200" dirty="0"/>
        </a:p>
      </dsp:txBody>
      <dsp:txXfrm rot="10800000">
        <a:off x="0" y="3619500"/>
        <a:ext cx="4457700" cy="2171700"/>
      </dsp:txXfrm>
    </dsp:sp>
    <dsp:sp modelId="{531F5CEC-891A-4C89-AAAD-2967296DAD2D}">
      <dsp:nvSpPr>
        <dsp:cNvPr id="0" name=""/>
        <dsp:cNvSpPr/>
      </dsp:nvSpPr>
      <dsp:spPr>
        <a:xfrm rot="5400000">
          <a:off x="5238750" y="2114550"/>
          <a:ext cx="2895600" cy="44577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Parasitic cysts: </a:t>
          </a:r>
          <a:r>
            <a:rPr lang="en-US" sz="2000" kern="1200" dirty="0" err="1" smtClean="0"/>
            <a:t>Hydatid</a:t>
          </a:r>
          <a:r>
            <a:rPr lang="en-US" sz="2000" kern="1200" dirty="0" smtClean="0"/>
            <a:t>, </a:t>
          </a:r>
          <a:r>
            <a:rPr lang="en-US" sz="2000" kern="1200" dirty="0" err="1" smtClean="0"/>
            <a:t>Cysticercus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cellulosae</a:t>
          </a:r>
          <a:endParaRPr lang="en-US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Chocolate cyst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Cholesterol </a:t>
          </a:r>
          <a:r>
            <a:rPr lang="en-US" sz="2000" kern="1200" dirty="0" err="1" smtClean="0"/>
            <a:t>granulomatous</a:t>
          </a:r>
          <a:r>
            <a:rPr lang="en-US" sz="2000" kern="1200" dirty="0" smtClean="0"/>
            <a:t> cyst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Orbital abscess</a:t>
          </a:r>
          <a:endParaRPr lang="en-US" sz="2000" kern="1200" dirty="0"/>
        </a:p>
      </dsp:txBody>
      <dsp:txXfrm rot="-5400000">
        <a:off x="4457699" y="3619499"/>
        <a:ext cx="4457700" cy="2171700"/>
      </dsp:txXfrm>
    </dsp:sp>
    <dsp:sp modelId="{AE9074D5-E086-41A1-8A93-70BD0F48928D}">
      <dsp:nvSpPr>
        <dsp:cNvPr id="0" name=""/>
        <dsp:cNvSpPr/>
      </dsp:nvSpPr>
      <dsp:spPr>
        <a:xfrm>
          <a:off x="3120390" y="2171700"/>
          <a:ext cx="2674620" cy="144780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Cystic tumors</a:t>
          </a:r>
          <a:endParaRPr lang="en-US" sz="2400" b="1" kern="1200" dirty="0"/>
        </a:p>
      </dsp:txBody>
      <dsp:txXfrm>
        <a:off x="3191066" y="2242376"/>
        <a:ext cx="2533268" cy="13064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36A7F189-29D4-3F42-85BC-6A2719524E39}" type="datetimeFigureOut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EDAC26CA-9F8A-A042-8712-1606E80414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584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D4D1132-5EBE-FE47-B436-CEAC3F6E1ECD}" type="slidenum">
              <a:rPr lang="en-US" sz="1200">
                <a:latin typeface="Calibri" charset="0"/>
              </a:rPr>
              <a:pPr eaLnBrk="1" hangingPunct="1"/>
              <a:t>14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581400"/>
            <a:ext cx="8839200" cy="9144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95800"/>
            <a:ext cx="8839200" cy="685800"/>
          </a:xfrm>
        </p:spPr>
        <p:txBody>
          <a:bodyPr/>
          <a:lstStyle>
            <a:lvl1pPr marL="0" indent="0" algn="r">
              <a:buFontTx/>
              <a:buNone/>
              <a:defRPr sz="28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689725"/>
            <a:ext cx="2133600" cy="168275"/>
          </a:xfrm>
        </p:spPr>
        <p:txBody>
          <a:bodyPr/>
          <a:lstStyle>
            <a:lvl1pPr>
              <a:defRPr b="0" smtClean="0">
                <a:latin typeface="Arial Black" charset="0"/>
              </a:defRPr>
            </a:lvl1pPr>
          </a:lstStyle>
          <a:p>
            <a:pPr>
              <a:defRPr/>
            </a:pPr>
            <a:fld id="{6E8C230F-D75A-F144-BBCE-01061C27E5CF}" type="datetimeFigureOut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 Black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689725"/>
            <a:ext cx="2133600" cy="168275"/>
          </a:xfrm>
        </p:spPr>
        <p:txBody>
          <a:bodyPr/>
          <a:lstStyle>
            <a:lvl1pPr>
              <a:defRPr b="0" smtClean="0">
                <a:latin typeface="Arial Black" charset="0"/>
              </a:defRPr>
            </a:lvl1pPr>
          </a:lstStyle>
          <a:p>
            <a:pPr>
              <a:defRPr/>
            </a:pPr>
            <a:fld id="{DF99091B-593E-2040-9F6E-E8EFC97AF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91783"/>
      </p:ext>
    </p:extLst>
  </p:cSld>
  <p:clrMapOvr>
    <a:masterClrMapping/>
  </p:clrMapOvr>
  <p:transition xmlns:p14="http://schemas.microsoft.com/office/powerpoint/2010/main"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B0A2A-D28C-4749-9038-FB506691664F}" type="datetimeFigureOut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6683E-899E-C145-97C7-3A5E5131D6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954401"/>
      </p:ext>
    </p:extLst>
  </p:cSld>
  <p:clrMapOvr>
    <a:masterClrMapping/>
  </p:clrMapOvr>
  <p:transition xmlns:p14="http://schemas.microsoft.com/office/powerpoint/2010/main"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55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55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5076C-3D9B-A44D-BD38-6F91CD87CC23}" type="datetimeFigureOut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2C824-F635-7145-8490-06387429F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465563"/>
      </p:ext>
    </p:extLst>
  </p:cSld>
  <p:clrMapOvr>
    <a:masterClrMapping/>
  </p:clrMapOvr>
  <p:transition xmlns:p14="http://schemas.microsoft.com/office/powerpoint/2010/main"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FA43D-81CA-C94D-9D3D-AB54002E3525}" type="datetimeFigureOut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61912-F99F-444C-A02A-5AF5AE338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28149"/>
      </p:ext>
    </p:extLst>
  </p:cSld>
  <p:clrMapOvr>
    <a:masterClrMapping/>
  </p:clrMapOvr>
  <p:transition xmlns:p14="http://schemas.microsoft.com/office/powerpoint/2010/main"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4B6C3-117B-AF43-858A-80EBD5FBBCEB}" type="datetimeFigureOut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000A3-BC48-C042-B219-F015E2853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801751"/>
      </p:ext>
    </p:extLst>
  </p:cSld>
  <p:clrMapOvr>
    <a:masterClrMapping/>
  </p:clrMapOvr>
  <p:transition xmlns:p14="http://schemas.microsoft.com/office/powerpoint/2010/main"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95400"/>
            <a:ext cx="43815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295400"/>
            <a:ext cx="43815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0C073-F565-234D-A602-88340B045AC6}" type="datetimeFigureOut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231BB-B6A9-594D-91C9-70156E5D18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196160"/>
      </p:ext>
    </p:extLst>
  </p:cSld>
  <p:clrMapOvr>
    <a:masterClrMapping/>
  </p:clrMapOvr>
  <p:transition xmlns:p14="http://schemas.microsoft.com/office/powerpoint/2010/main"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EAA08-596C-AE4B-A102-439F7E5CC1D9}" type="datetimeFigureOut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53A9F-FC8F-F947-BFEC-2839E3E9C7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048704"/>
      </p:ext>
    </p:extLst>
  </p:cSld>
  <p:clrMapOvr>
    <a:masterClrMapping/>
  </p:clrMapOvr>
  <p:transition xmlns:p14="http://schemas.microsoft.com/office/powerpoint/2010/main"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73CE2-74E2-094F-8E2C-0129CAD3FD5C}" type="datetimeFigureOut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4ADBA-4ECD-BA46-A153-AB761D79C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970776"/>
      </p:ext>
    </p:extLst>
  </p:cSld>
  <p:clrMapOvr>
    <a:masterClrMapping/>
  </p:clrMapOvr>
  <p:transition xmlns:p14="http://schemas.microsoft.com/office/powerpoint/2010/main"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A8C4B-AD86-DD4C-9D18-B872BB094F2D}" type="datetimeFigureOut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8AE26-A273-4D4A-9A2C-70ECCD0D7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476834"/>
      </p:ext>
    </p:extLst>
  </p:cSld>
  <p:clrMapOvr>
    <a:masterClrMapping/>
  </p:clrMapOvr>
  <p:transition xmlns:p14="http://schemas.microsoft.com/office/powerpoint/2010/main"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519733-1D80-FC40-866D-23F4C67A876A}" type="datetimeFigureOut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72381-9A1F-C548-890D-0CE45C692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37318"/>
      </p:ext>
    </p:extLst>
  </p:cSld>
  <p:clrMapOvr>
    <a:masterClrMapping/>
  </p:clrMapOvr>
  <p:transition xmlns:p14="http://schemas.microsoft.com/office/powerpoint/2010/main"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5D913-5F01-5741-A4B9-EE4BBE862334}" type="datetimeFigureOut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22C56-3262-C34B-8BB4-84EA3A4133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55955"/>
      </p:ext>
    </p:extLst>
  </p:cSld>
  <p:clrMapOvr>
    <a:masterClrMapping/>
  </p:clrMapOvr>
  <p:transition xmlns:p14="http://schemas.microsoft.com/office/powerpoint/2010/main"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95400"/>
            <a:ext cx="89154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61150"/>
            <a:ext cx="213360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 smtClean="0">
                <a:latin typeface="Tahoma" charset="0"/>
                <a:cs typeface="Arial" charset="0"/>
              </a:defRPr>
            </a:lvl1pPr>
          </a:lstStyle>
          <a:p>
            <a:pPr>
              <a:defRPr/>
            </a:pPr>
            <a:fld id="{42623D6D-6F89-5D45-9C39-7DB02965A5FF}" type="datetimeFigureOut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89725"/>
            <a:ext cx="28956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00" b="1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89725"/>
            <a:ext cx="21336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 smtClean="0">
                <a:latin typeface="Tahoma" charset="0"/>
                <a:cs typeface="Arial" charset="0"/>
              </a:defRPr>
            </a:lvl1pPr>
          </a:lstStyle>
          <a:p>
            <a:pPr>
              <a:defRPr/>
            </a:pPr>
            <a:fld id="{55FB398E-6EFB-FE47-9D6A-66E5CE646D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ransition xmlns:p14="http://schemas.microsoft.com/office/powerpoint/2010/main" spd="med">
    <p:fade thruBlk="1"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  <a:ea typeface="ＭＳ Ｐゴシック" charset="0"/>
          <a:cs typeface="ＭＳ Ｐゴシック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  <a:ea typeface="ＭＳ Ｐゴシック" charset="0"/>
          <a:cs typeface="ＭＳ Ｐゴシック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  <a:ea typeface="ＭＳ Ｐゴシック" charset="0"/>
          <a:cs typeface="ＭＳ Ｐゴシック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  <a:ea typeface="ＭＳ Ｐゴシック" charset="0"/>
          <a:cs typeface="ＭＳ Ｐゴシック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1143000" y="152400"/>
            <a:ext cx="7772400" cy="2209800"/>
          </a:xfrm>
        </p:spPr>
        <p:txBody>
          <a:bodyPr/>
          <a:lstStyle/>
          <a:p>
            <a:pPr eaLnBrk="1" hangingPunct="1"/>
            <a:r>
              <a:rPr lang="en-US">
                <a:latin typeface="Impact" charset="0"/>
              </a:rPr>
              <a:t>Orbital tumors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33750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 spd="med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Impact" charset="0"/>
              </a:rPr>
              <a:t>Cystic lesions</a:t>
            </a:r>
          </a:p>
        </p:txBody>
      </p:sp>
      <p:sp>
        <p:nvSpPr>
          <p:cNvPr id="23554" name="Rectangle 7"/>
          <p:cNvSpPr>
            <a:spLocks noChangeArrowheads="1"/>
          </p:cNvSpPr>
          <p:nvPr/>
        </p:nvSpPr>
        <p:spPr bwMode="auto">
          <a:xfrm>
            <a:off x="1066800" y="1219200"/>
            <a:ext cx="6858000" cy="326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000">
                <a:latin typeface="Tahoma" charset="0"/>
              </a:rPr>
              <a:t>   The most common space-occupying masses in the 	orbit, representing 30% - 46% of excised orbital 	tumors in children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000">
                <a:latin typeface="Tahoma" charset="0"/>
              </a:rPr>
              <a:t>    Frequently located anterior to the orbital septum 	along the fronto-zygomatic suture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000">
                <a:latin typeface="Tahoma" charset="0"/>
              </a:rPr>
              <a:t>    Small cysts: close observation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000">
                <a:latin typeface="Tahoma" charset="0"/>
              </a:rPr>
              <a:t>    Large cysts: excision in toto</a:t>
            </a:r>
          </a:p>
        </p:txBody>
      </p:sp>
      <p:sp>
        <p:nvSpPr>
          <p:cNvPr id="23555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>
              <a:latin typeface="Tahoma" charset="0"/>
            </a:endParaRPr>
          </a:p>
        </p:txBody>
      </p:sp>
    </p:spTree>
  </p:cSld>
  <p:clrMapOvr>
    <a:masterClrMapping/>
  </p:clrMapOvr>
  <p:transition xmlns:p14="http://schemas.microsoft.com/office/powerpoint/2010/main" spd="med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Impact" charset="0"/>
              </a:rPr>
              <a:t>Vascular lesions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915400" cy="5943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0">
                <a:latin typeface="Tahoma" charset="0"/>
              </a:rPr>
              <a:t>Approximately 15% of cases in several series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0">
                <a:latin typeface="Tahoma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0">
                <a:latin typeface="Tahoma" charset="0"/>
              </a:rPr>
              <a:t>Capillary hemangioma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0">
                <a:latin typeface="Tahoma" charset="0"/>
              </a:rPr>
              <a:t>MC vascular orbital tumor in cildhood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0">
                <a:latin typeface="Tahoma" charset="0"/>
              </a:rPr>
              <a:t>Spontaneous involution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0">
                <a:latin typeface="Tahoma" charset="0"/>
              </a:rPr>
              <a:t>Vision preservation dictates management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0">
                <a:latin typeface="Tahoma" charset="0"/>
              </a:rPr>
              <a:t>Observation/Steroids/ Co2 laser/interferon alpha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800" b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b="0">
                <a:latin typeface="Tahoma" charset="0"/>
              </a:rPr>
              <a:t>Cavernous hemangioma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0">
                <a:latin typeface="Tahoma" charset="0"/>
              </a:rPr>
              <a:t>Adults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0">
                <a:latin typeface="Tahoma" charset="0"/>
              </a:rPr>
              <a:t>Well circumscribed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0">
                <a:latin typeface="Tahoma" charset="0"/>
              </a:rPr>
              <a:t>Surgical excision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800" b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b="0">
                <a:latin typeface="Tahoma" charset="0"/>
              </a:rPr>
              <a:t>Lymphangioma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0">
                <a:latin typeface="Tahoma" charset="0"/>
              </a:rPr>
              <a:t>1-3 %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0">
                <a:latin typeface="Tahoma" charset="0"/>
              </a:rPr>
              <a:t>Slowly progressive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0">
                <a:latin typeface="Tahoma" charset="0"/>
              </a:rPr>
              <a:t>Soft bluish mass superonasal quadrant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0">
                <a:latin typeface="Tahoma" charset="0"/>
              </a:rPr>
              <a:t>Bleeding – chocolate cyst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0">
                <a:latin typeface="Tahoma" charset="0"/>
              </a:rPr>
              <a:t>Steroids / surgical debulking</a:t>
            </a:r>
          </a:p>
        </p:txBody>
      </p:sp>
    </p:spTree>
  </p:cSld>
  <p:clrMapOvr>
    <a:masterClrMapping/>
  </p:clrMapOvr>
  <p:transition xmlns:p14="http://schemas.microsoft.com/office/powerpoint/2010/main" spd="med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Impact" charset="0"/>
              </a:rPr>
              <a:t> Neurogenic tumors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0">
                <a:latin typeface="Tahoma" charset="0"/>
              </a:rPr>
              <a:t> Gliomas</a:t>
            </a:r>
          </a:p>
          <a:p>
            <a:pPr eaLnBrk="1" hangingPunct="1"/>
            <a:r>
              <a:rPr lang="en-US" b="0">
                <a:latin typeface="Tahoma" charset="0"/>
              </a:rPr>
              <a:t> Meningioma</a:t>
            </a:r>
          </a:p>
          <a:p>
            <a:pPr eaLnBrk="1" hangingPunct="1"/>
            <a:r>
              <a:rPr lang="en-US" b="0">
                <a:latin typeface="Tahoma" charset="0"/>
              </a:rPr>
              <a:t> Neurofibroma</a:t>
            </a:r>
          </a:p>
          <a:p>
            <a:pPr eaLnBrk="1" hangingPunct="1"/>
            <a:r>
              <a:rPr lang="en-US" b="0">
                <a:latin typeface="Tahoma" charset="0"/>
              </a:rPr>
              <a:t> Schwannoma</a:t>
            </a:r>
          </a:p>
          <a:p>
            <a:pPr eaLnBrk="1" hangingPunct="1"/>
            <a:r>
              <a:rPr lang="en-US" b="0">
                <a:latin typeface="Tahoma" charset="0"/>
              </a:rPr>
              <a:t> Esthesioneuroblastoma</a:t>
            </a:r>
          </a:p>
          <a:p>
            <a:pPr eaLnBrk="1" hangingPunct="1"/>
            <a:r>
              <a:rPr lang="en-US" b="0">
                <a:latin typeface="Tahoma" charset="0"/>
              </a:rPr>
              <a:t> Paraganglioma</a:t>
            </a:r>
          </a:p>
          <a:p>
            <a:pPr eaLnBrk="1" hangingPunct="1"/>
            <a:r>
              <a:rPr lang="en-US" b="0">
                <a:latin typeface="Tahoma" charset="0"/>
              </a:rPr>
              <a:t> Melanotic neuroectodermal tumor of infancy</a:t>
            </a:r>
          </a:p>
        </p:txBody>
      </p:sp>
    </p:spTree>
  </p:cSld>
  <p:clrMapOvr>
    <a:masterClrMapping/>
  </p:clrMapOvr>
  <p:transition xmlns:p14="http://schemas.microsoft.com/office/powerpoint/2010/main" spd="med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Impact" charset="0"/>
              </a:rPr>
              <a:t>Optic nerve sheath meningioma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0">
                <a:latin typeface="Tahoma" charset="0"/>
              </a:rPr>
              <a:t>2% of all orbital tumors and 1–2% of all meningiomas. </a:t>
            </a:r>
          </a:p>
          <a:p>
            <a:pPr eaLnBrk="1" hangingPunct="1"/>
            <a:r>
              <a:rPr lang="en-US" b="0">
                <a:latin typeface="Tahoma" charset="0"/>
              </a:rPr>
              <a:t>Primary ONSM:</a:t>
            </a:r>
          </a:p>
          <a:p>
            <a:pPr lvl="1" eaLnBrk="1" hangingPunct="1"/>
            <a:r>
              <a:rPr lang="en-US" b="0">
                <a:latin typeface="Tahoma" charset="0"/>
              </a:rPr>
              <a:t>92% intraorbital nerve sheath </a:t>
            </a:r>
          </a:p>
          <a:p>
            <a:pPr lvl="1" eaLnBrk="1" hangingPunct="1"/>
            <a:r>
              <a:rPr lang="en-US" b="0">
                <a:latin typeface="Tahoma" charset="0"/>
              </a:rPr>
              <a:t>8% are intracanalicular in origin.</a:t>
            </a:r>
          </a:p>
          <a:p>
            <a:pPr eaLnBrk="1" hangingPunct="1"/>
            <a:r>
              <a:rPr lang="en-US" b="0">
                <a:latin typeface="Tahoma" charset="0"/>
              </a:rPr>
              <a:t>Bilateral and multifocal presentations : NF2</a:t>
            </a:r>
          </a:p>
          <a:p>
            <a:pPr eaLnBrk="1" hangingPunct="1"/>
            <a:r>
              <a:rPr lang="en-US" b="0">
                <a:latin typeface="Tahoma" charset="0"/>
              </a:rPr>
              <a:t>Presentation : </a:t>
            </a:r>
          </a:p>
          <a:p>
            <a:pPr eaLnBrk="1" hangingPunct="1">
              <a:buFontTx/>
              <a:buNone/>
            </a:pPr>
            <a:r>
              <a:rPr lang="en-US" b="0">
                <a:latin typeface="Tahoma" charset="0"/>
              </a:rPr>
              <a:t>Triad : visual loss/optic atrophy/opticociliary 							shunts</a:t>
            </a:r>
          </a:p>
        </p:txBody>
      </p:sp>
    </p:spTree>
  </p:cSld>
  <p:clrMapOvr>
    <a:masterClrMapping/>
  </p:clrMapOvr>
  <p:transition xmlns:p14="http://schemas.microsoft.com/office/powerpoint/2010/main" spd="med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Impact" charset="0"/>
              </a:rPr>
              <a:t>Management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b="0">
                <a:latin typeface="Tahoma" charset="0"/>
              </a:rPr>
              <a:t>Recommendations for observation without treatment should be followed only with caution</a:t>
            </a:r>
          </a:p>
          <a:p>
            <a:pPr eaLnBrk="1" hangingPunct="1"/>
            <a:r>
              <a:rPr lang="en-US" sz="2800" b="0">
                <a:latin typeface="Tahoma" charset="0"/>
              </a:rPr>
              <a:t>Surgery :</a:t>
            </a:r>
          </a:p>
          <a:p>
            <a:pPr lvl="1" eaLnBrk="1" hangingPunct="1"/>
            <a:r>
              <a:rPr lang="en-US" sz="2400" b="0">
                <a:latin typeface="Tahoma" charset="0"/>
              </a:rPr>
              <a:t>Functional vision significantly compromised</a:t>
            </a:r>
          </a:p>
          <a:p>
            <a:pPr lvl="1" eaLnBrk="1" hangingPunct="1"/>
            <a:r>
              <a:rPr lang="en-US" sz="2400" b="0">
                <a:latin typeface="Tahoma" charset="0"/>
              </a:rPr>
              <a:t>Disfiguring proptosis</a:t>
            </a:r>
          </a:p>
          <a:p>
            <a:pPr lvl="1" eaLnBrk="1" hangingPunct="1"/>
            <a:r>
              <a:rPr lang="en-US" sz="2400" b="0">
                <a:latin typeface="Tahoma" charset="0"/>
              </a:rPr>
              <a:t>Intracranial extension </a:t>
            </a:r>
          </a:p>
          <a:p>
            <a:pPr eaLnBrk="1" hangingPunct="1"/>
            <a:r>
              <a:rPr lang="en-US" sz="2800" b="0">
                <a:latin typeface="Tahoma" charset="0"/>
              </a:rPr>
              <a:t>Stereotactic fractionated radiotherapy : better visual outcome</a:t>
            </a:r>
          </a:p>
          <a:p>
            <a:pPr eaLnBrk="1" hangingPunct="1"/>
            <a:r>
              <a:rPr lang="en-US" sz="2800" b="0">
                <a:latin typeface="Tahoma" charset="0"/>
              </a:rPr>
              <a:t>Chemotherapy : Unresectable / Recurrent/ Post RT</a:t>
            </a:r>
          </a:p>
          <a:p>
            <a:pPr lvl="1" eaLnBrk="1" hangingPunct="1"/>
            <a:r>
              <a:rPr lang="en-US" sz="2400" b="0">
                <a:latin typeface="Tahoma" charset="0"/>
              </a:rPr>
              <a:t>5 FU, Folate, levamisole</a:t>
            </a:r>
          </a:p>
          <a:p>
            <a:pPr lvl="1" eaLnBrk="1" hangingPunct="1"/>
            <a:endParaRPr lang="en-US" sz="2400" b="0">
              <a:latin typeface="Tahoma" charset="0"/>
            </a:endParaRPr>
          </a:p>
        </p:txBody>
      </p:sp>
    </p:spTree>
  </p:cSld>
  <p:clrMapOvr>
    <a:masterClrMapping/>
  </p:clrMapOvr>
  <p:transition xmlns:p14="http://schemas.microsoft.com/office/powerpoint/2010/main" spd="med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u="sng" dirty="0">
                <a:ea typeface="+mj-ea"/>
                <a:cs typeface="+mj-cs"/>
              </a:rPr>
              <a:t>Optic nerve </a:t>
            </a:r>
            <a:r>
              <a:rPr lang="en-US" u="sng" dirty="0" err="1">
                <a:ea typeface="+mj-ea"/>
                <a:cs typeface="+mj-cs"/>
              </a:rPr>
              <a:t>Gliomas</a:t>
            </a:r>
            <a:endParaRPr lang="en-US" u="sng" dirty="0">
              <a:ea typeface="+mj-ea"/>
              <a:cs typeface="+mj-cs"/>
            </a:endParaRP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763000" cy="5943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0">
                <a:latin typeface="Tahoma" charset="0"/>
              </a:rPr>
              <a:t>3-5% of childhood brain tumors. 11-30% with NF1</a:t>
            </a:r>
          </a:p>
          <a:p>
            <a:pPr eaLnBrk="1" hangingPunct="1">
              <a:lnSpc>
                <a:spcPct val="90000"/>
              </a:lnSpc>
            </a:pPr>
            <a:endParaRPr lang="en-US" sz="2400" b="0"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b="0">
                <a:latin typeface="Tahoma" charset="0"/>
              </a:rPr>
              <a:t>Typically occurs in the first decade of life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b="0"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b="0">
                <a:latin typeface="Tahoma" charset="0"/>
              </a:rPr>
              <a:t>Optic disc and nerve 25%, chiasm 40–75%</a:t>
            </a:r>
          </a:p>
          <a:p>
            <a:pPr eaLnBrk="1" hangingPunct="1">
              <a:lnSpc>
                <a:spcPct val="90000"/>
              </a:lnSpc>
            </a:pPr>
            <a:endParaRPr lang="en-US" sz="2400" b="0"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b="0">
                <a:latin typeface="Tahoma" charset="0"/>
              </a:rPr>
              <a:t>Presentation : vision loss/ proptosis / strabismus / endocrinopathy</a:t>
            </a:r>
          </a:p>
          <a:p>
            <a:pPr eaLnBrk="1" hangingPunct="1">
              <a:lnSpc>
                <a:spcPct val="90000"/>
              </a:lnSpc>
            </a:pPr>
            <a:endParaRPr lang="en-US" sz="2400" b="0"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b="0">
                <a:latin typeface="Tahoma" charset="0"/>
              </a:rPr>
              <a:t>Histologically : (LGG)   pilocytic / fibrillary / pilomyxoid astrocytoma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0">
                <a:latin typeface="Tahoma" charset="0"/>
              </a:rPr>
              <a:t>Biopsy only if unusual  clinical / imaging findings.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b="0">
              <a:latin typeface="Tahoma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b="0"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400" b="0">
              <a:latin typeface="Tahoma" charset="0"/>
            </a:endParaRPr>
          </a:p>
        </p:txBody>
      </p:sp>
    </p:spTree>
  </p:cSld>
  <p:clrMapOvr>
    <a:masterClrMapping/>
  </p:clrMapOvr>
  <p:transition xmlns:p14="http://schemas.microsoft.com/office/powerpoint/2010/main" spd="med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u="sng">
                <a:ea typeface="+mj-ea"/>
                <a:cs typeface="+mj-cs"/>
              </a:rPr>
              <a:t>Imaging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9831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0">
                <a:latin typeface="Tahoma" charset="0"/>
              </a:rPr>
              <a:t>An enlargement of the optic nerve without calcification, as tubular / fusiform / lobulated</a:t>
            </a:r>
          </a:p>
          <a:p>
            <a:pPr eaLnBrk="1" hangingPunct="1">
              <a:lnSpc>
                <a:spcPct val="80000"/>
              </a:lnSpc>
            </a:pPr>
            <a:endParaRPr lang="en-US" sz="2400" b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0">
                <a:latin typeface="Tahoma" charset="0"/>
              </a:rPr>
              <a:t>Classically a J-shaped sella</a:t>
            </a:r>
          </a:p>
          <a:p>
            <a:pPr eaLnBrk="1" hangingPunct="1">
              <a:lnSpc>
                <a:spcPct val="80000"/>
              </a:lnSpc>
            </a:pPr>
            <a:endParaRPr lang="en-US" sz="2400" b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0">
                <a:latin typeface="Tahoma" charset="0"/>
              </a:rPr>
              <a:t>Optic foramina views : optic foramen &gt; 7.0 mm or a difference of more than 2.0 mm.</a:t>
            </a:r>
          </a:p>
          <a:p>
            <a:pPr eaLnBrk="1" hangingPunct="1">
              <a:lnSpc>
                <a:spcPct val="80000"/>
              </a:lnSpc>
            </a:pPr>
            <a:endParaRPr lang="en-US" sz="2400" b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0">
                <a:latin typeface="Tahoma" charset="0"/>
              </a:rPr>
              <a:t>T2WI demonstrate homogeneous high signal intensity of the affected nerve in contrast to the low signal of the C/L unaffected optic nerve</a:t>
            </a:r>
          </a:p>
          <a:p>
            <a:pPr eaLnBrk="1" hangingPunct="1">
              <a:lnSpc>
                <a:spcPct val="80000"/>
              </a:lnSpc>
            </a:pPr>
            <a:endParaRPr lang="en-US" sz="2400" b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400" b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400" b="0">
              <a:latin typeface="Tahoma" charset="0"/>
            </a:endParaRPr>
          </a:p>
        </p:txBody>
      </p:sp>
    </p:spTree>
  </p:cSld>
  <p:clrMapOvr>
    <a:masterClrMapping/>
  </p:clrMapOvr>
  <p:transition xmlns:p14="http://schemas.microsoft.com/office/powerpoint/2010/main" spd="med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15962"/>
          </a:xfrm>
        </p:spPr>
        <p:txBody>
          <a:bodyPr/>
          <a:lstStyle/>
          <a:p>
            <a:pPr eaLnBrk="1" hangingPunct="1"/>
            <a:r>
              <a:rPr lang="en-US">
                <a:latin typeface="Impact" charset="0"/>
              </a:rPr>
              <a:t>MANAGEMENT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001000" cy="4648200"/>
          </a:xfrm>
        </p:spPr>
        <p:txBody>
          <a:bodyPr/>
          <a:lstStyle/>
          <a:p>
            <a:pPr eaLnBrk="1" hangingPunct="1"/>
            <a:r>
              <a:rPr lang="en-US" sz="2400" b="0">
                <a:latin typeface="Tahoma" charset="0"/>
              </a:rPr>
              <a:t>Observation: newly diagnosed OPG</a:t>
            </a:r>
          </a:p>
          <a:p>
            <a:pPr eaLnBrk="1" hangingPunct="1"/>
            <a:r>
              <a:rPr lang="en-US" sz="2400" b="0">
                <a:latin typeface="Tahoma" charset="0"/>
              </a:rPr>
              <a:t>Surgery :</a:t>
            </a:r>
          </a:p>
          <a:p>
            <a:pPr lvl="1" eaLnBrk="1" hangingPunct="1">
              <a:buFontTx/>
              <a:buNone/>
            </a:pPr>
            <a:r>
              <a:rPr lang="en-US" sz="2000" b="0">
                <a:latin typeface="Tahoma" charset="0"/>
              </a:rPr>
              <a:t>	Single nerve with disfiguring proptosis / blindness</a:t>
            </a:r>
          </a:p>
          <a:p>
            <a:pPr lvl="1" eaLnBrk="1" hangingPunct="1">
              <a:buFontTx/>
              <a:buNone/>
            </a:pPr>
            <a:r>
              <a:rPr lang="en-US" sz="2000" b="0">
                <a:latin typeface="Tahoma" charset="0"/>
              </a:rPr>
              <a:t>	Exophytic chiasm tumor with hydrocephalus / ME</a:t>
            </a:r>
          </a:p>
          <a:p>
            <a:pPr eaLnBrk="1" hangingPunct="1"/>
            <a:r>
              <a:rPr lang="en-US" sz="2400" b="0">
                <a:latin typeface="Tahoma" charset="0"/>
              </a:rPr>
              <a:t>Chemotherapy : 1</a:t>
            </a:r>
            <a:r>
              <a:rPr lang="en-US" sz="2400" b="0" baseline="30000">
                <a:latin typeface="Tahoma" charset="0"/>
              </a:rPr>
              <a:t>st</a:t>
            </a:r>
            <a:r>
              <a:rPr lang="en-US" sz="2400" b="0">
                <a:latin typeface="Tahoma" charset="0"/>
              </a:rPr>
              <a:t> line for symptomatic OPG 				beyond observation</a:t>
            </a:r>
          </a:p>
          <a:p>
            <a:pPr lvl="1" eaLnBrk="1" hangingPunct="1"/>
            <a:r>
              <a:rPr lang="en-US" sz="2000" b="0">
                <a:solidFill>
                  <a:srgbClr val="FFFF00"/>
                </a:solidFill>
                <a:latin typeface="Tahoma" charset="0"/>
              </a:rPr>
              <a:t>Packer regimen</a:t>
            </a:r>
            <a:r>
              <a:rPr lang="en-US" sz="2000" b="0">
                <a:latin typeface="Tahoma" charset="0"/>
              </a:rPr>
              <a:t>: concurrent carboplatin and  vincristine</a:t>
            </a:r>
          </a:p>
          <a:p>
            <a:pPr eaLnBrk="1" hangingPunct="1"/>
            <a:r>
              <a:rPr lang="en-US" sz="2400" b="0">
                <a:latin typeface="Tahoma" charset="0"/>
              </a:rPr>
              <a:t>Radiation therapy: </a:t>
            </a:r>
          </a:p>
          <a:p>
            <a:pPr eaLnBrk="1" hangingPunct="1">
              <a:buFontTx/>
              <a:buNone/>
            </a:pPr>
            <a:r>
              <a:rPr lang="en-US" sz="2400" b="0">
                <a:latin typeface="Tahoma" charset="0"/>
              </a:rPr>
              <a:t>		</a:t>
            </a:r>
            <a:r>
              <a:rPr lang="en-US" sz="2000" b="0">
                <a:latin typeface="Tahoma" charset="0"/>
              </a:rPr>
              <a:t>progressive chiasmatic tumors in &gt; 10 yr age , 45 – 50 Gy</a:t>
            </a:r>
            <a:endParaRPr lang="en-US" sz="2400" b="0">
              <a:latin typeface="Tahoma" charset="0"/>
            </a:endParaRPr>
          </a:p>
          <a:p>
            <a:pPr eaLnBrk="1" hangingPunct="1"/>
            <a:endParaRPr lang="en-US" sz="2400" b="0">
              <a:latin typeface="Tahoma" charset="0"/>
            </a:endParaRPr>
          </a:p>
          <a:p>
            <a:pPr eaLnBrk="1" hangingPunct="1">
              <a:buFontTx/>
              <a:buNone/>
            </a:pPr>
            <a:r>
              <a:rPr lang="en-US" sz="1800" b="0" i="1">
                <a:latin typeface="Tahoma" charset="0"/>
              </a:rPr>
              <a:t>Optic pathway gliomas : a review  </a:t>
            </a:r>
            <a:r>
              <a:rPr lang="pt-BR" sz="1800" b="0" i="1">
                <a:latin typeface="Tahoma" charset="0"/>
              </a:rPr>
              <a:t>Neurosurg Focus 23 (5):E2, 2007</a:t>
            </a:r>
            <a:endParaRPr lang="en-US" sz="1800" b="0" i="1">
              <a:latin typeface="Tahoma" charset="0"/>
            </a:endParaRPr>
          </a:p>
          <a:p>
            <a:pPr eaLnBrk="1" hangingPunct="1"/>
            <a:endParaRPr lang="en-US" sz="2400" b="0">
              <a:latin typeface="Tahoma" charset="0"/>
            </a:endParaRPr>
          </a:p>
          <a:p>
            <a:pPr eaLnBrk="1" hangingPunct="1"/>
            <a:endParaRPr lang="en-US" sz="2400" b="0">
              <a:latin typeface="Tahoma" charset="0"/>
            </a:endParaRPr>
          </a:p>
          <a:p>
            <a:pPr eaLnBrk="1" hangingPunct="1"/>
            <a:endParaRPr lang="en-US" sz="2400" b="0">
              <a:latin typeface="Tahoma" charset="0"/>
            </a:endParaRPr>
          </a:p>
        </p:txBody>
      </p:sp>
    </p:spTree>
  </p:cSld>
  <p:clrMapOvr>
    <a:masterClrMapping/>
  </p:clrMapOvr>
  <p:transition xmlns:p14="http://schemas.microsoft.com/office/powerpoint/2010/main" spd="med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Impact" charset="0"/>
              </a:rPr>
              <a:t>PROGNOSIS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b="0">
                <a:latin typeface="Tahoma" charset="0"/>
              </a:rPr>
              <a:t>Confined to optic nerve: </a:t>
            </a:r>
          </a:p>
          <a:p>
            <a:pPr lvl="1" eaLnBrk="1" hangingPunct="1"/>
            <a:r>
              <a:rPr lang="en-US" sz="2400" b="0">
                <a:latin typeface="Tahoma" charset="0"/>
              </a:rPr>
              <a:t>Treated :  0% tumor-related mortality. </a:t>
            </a:r>
          </a:p>
          <a:p>
            <a:pPr lvl="1" eaLnBrk="1" hangingPunct="1"/>
            <a:r>
              <a:rPr lang="en-US" sz="2400" b="0">
                <a:latin typeface="Tahoma" charset="0"/>
              </a:rPr>
              <a:t>Observed:  21% exhibited progression</a:t>
            </a:r>
          </a:p>
          <a:p>
            <a:pPr lvl="1" eaLnBrk="1" hangingPunct="1">
              <a:buFontTx/>
              <a:buNone/>
            </a:pPr>
            <a:r>
              <a:rPr lang="en-US" sz="2400" b="0">
                <a:latin typeface="Tahoma" charset="0"/>
              </a:rPr>
              <a:t>           	   5% died 91% maintained stable vision.</a:t>
            </a:r>
          </a:p>
          <a:p>
            <a:pPr eaLnBrk="1" hangingPunct="1"/>
            <a:r>
              <a:rPr lang="en-US" sz="2800" b="0">
                <a:latin typeface="Tahoma" charset="0"/>
              </a:rPr>
              <a:t>Chiasmatic gliomas :</a:t>
            </a:r>
          </a:p>
          <a:p>
            <a:pPr eaLnBrk="1" hangingPunct="1">
              <a:buFontTx/>
              <a:buNone/>
            </a:pPr>
            <a:r>
              <a:rPr lang="en-US" sz="2800" b="0">
                <a:latin typeface="Tahoma" charset="0"/>
              </a:rPr>
              <a:t>		 42% rate of progression / recurrence</a:t>
            </a:r>
          </a:p>
          <a:p>
            <a:pPr eaLnBrk="1" hangingPunct="1">
              <a:buFontTx/>
              <a:buNone/>
            </a:pPr>
            <a:r>
              <a:rPr lang="en-US" sz="2800" b="0">
                <a:latin typeface="Tahoma" charset="0"/>
              </a:rPr>
              <a:t>		 29 % Tumor related mortality.</a:t>
            </a:r>
          </a:p>
          <a:p>
            <a:pPr eaLnBrk="1" hangingPunct="1"/>
            <a:r>
              <a:rPr lang="en-US" sz="2800" b="0">
                <a:latin typeface="Tahoma" charset="0"/>
              </a:rPr>
              <a:t>Good prognosis: NF1 and anterior location</a:t>
            </a:r>
          </a:p>
          <a:p>
            <a:pPr eaLnBrk="1" hangingPunct="1"/>
            <a:r>
              <a:rPr lang="en-US" sz="2800" b="0">
                <a:latin typeface="Tahoma" charset="0"/>
              </a:rPr>
              <a:t>Poor prognosis: younger age at presentation</a:t>
            </a:r>
          </a:p>
        </p:txBody>
      </p:sp>
    </p:spTree>
  </p:cSld>
  <p:clrMapOvr>
    <a:masterClrMapping/>
  </p:clrMapOvr>
  <p:transition xmlns:p14="http://schemas.microsoft.com/office/powerpoint/2010/main" spd="med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u="sng">
                <a:latin typeface="Impact" charset="0"/>
              </a:rPr>
              <a:t>Peripheral nerve tumors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eaLnBrk="1" hangingPunct="1"/>
            <a:r>
              <a:rPr lang="en-US" sz="2400" b="0">
                <a:latin typeface="Tahoma" charset="0"/>
              </a:rPr>
              <a:t>Constitute 5 –15 % of the orbital tumors.</a:t>
            </a:r>
          </a:p>
          <a:p>
            <a:pPr eaLnBrk="1" hangingPunct="1">
              <a:buFontTx/>
              <a:buNone/>
            </a:pPr>
            <a:endParaRPr lang="en-US" sz="2400" b="0">
              <a:latin typeface="Tahoma" charset="0"/>
            </a:endParaRPr>
          </a:p>
          <a:p>
            <a:pPr eaLnBrk="1" hangingPunct="1"/>
            <a:r>
              <a:rPr lang="en-US" sz="2400" b="0">
                <a:latin typeface="Tahoma" charset="0"/>
              </a:rPr>
              <a:t>5 types : </a:t>
            </a:r>
          </a:p>
          <a:p>
            <a:pPr eaLnBrk="1" hangingPunct="1">
              <a:buFontTx/>
              <a:buNone/>
            </a:pPr>
            <a:r>
              <a:rPr lang="en-US" sz="2400" b="0">
                <a:latin typeface="Tahoma" charset="0"/>
              </a:rPr>
              <a:t>                Solitary neurofibroma</a:t>
            </a:r>
          </a:p>
          <a:p>
            <a:pPr eaLnBrk="1" hangingPunct="1">
              <a:buFontTx/>
              <a:buNone/>
            </a:pPr>
            <a:r>
              <a:rPr lang="en-US" sz="2400" b="0">
                <a:latin typeface="Tahoma" charset="0"/>
              </a:rPr>
              <a:t>                Diffuse neurofibroma</a:t>
            </a:r>
          </a:p>
          <a:p>
            <a:pPr eaLnBrk="1" hangingPunct="1">
              <a:buFontTx/>
              <a:buNone/>
            </a:pPr>
            <a:r>
              <a:rPr lang="en-US" sz="2400" b="0">
                <a:latin typeface="Tahoma" charset="0"/>
              </a:rPr>
              <a:t>                Plexiform neurofibroma</a:t>
            </a:r>
          </a:p>
          <a:p>
            <a:pPr eaLnBrk="1" hangingPunct="1">
              <a:buFontTx/>
              <a:buNone/>
            </a:pPr>
            <a:r>
              <a:rPr lang="en-US" sz="2400" b="0">
                <a:latin typeface="Tahoma" charset="0"/>
              </a:rPr>
              <a:t>                Schwannomas</a:t>
            </a:r>
          </a:p>
          <a:p>
            <a:pPr eaLnBrk="1" hangingPunct="1">
              <a:buFontTx/>
              <a:buNone/>
            </a:pPr>
            <a:r>
              <a:rPr lang="en-US" sz="2400" b="0">
                <a:latin typeface="Tahoma" charset="0"/>
              </a:rPr>
              <a:t>                Malignant peripheral nerve tumors</a:t>
            </a:r>
          </a:p>
        </p:txBody>
      </p:sp>
    </p:spTree>
  </p:cSld>
  <p:clrMapOvr>
    <a:masterClrMapping/>
  </p:clrMapOvr>
  <p:transition xmlns:p14="http://schemas.microsoft.com/office/powerpoint/2010/main" spd="med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Impact" charset="0"/>
              </a:rPr>
              <a:t>Clinical evaluation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ja-JP" altLang="en-US" b="0">
                <a:latin typeface="Tahoma" charset="0"/>
              </a:rPr>
              <a:t>“</a:t>
            </a:r>
            <a:r>
              <a:rPr lang="en-US" altLang="ja-JP" b="0">
                <a:latin typeface="Tahoma" charset="0"/>
              </a:rPr>
              <a:t>Six p</a:t>
            </a:r>
            <a:r>
              <a:rPr lang="ja-JP" altLang="en-US" b="0">
                <a:latin typeface="Tahoma" charset="0"/>
              </a:rPr>
              <a:t>’</a:t>
            </a:r>
            <a:r>
              <a:rPr lang="en-US" altLang="ja-JP" b="0">
                <a:latin typeface="Tahoma" charset="0"/>
              </a:rPr>
              <a:t>s</a:t>
            </a:r>
            <a:r>
              <a:rPr lang="ja-JP" altLang="en-US" b="0">
                <a:latin typeface="Tahoma" charset="0"/>
              </a:rPr>
              <a:t>”</a:t>
            </a:r>
            <a:r>
              <a:rPr lang="en-US" altLang="ja-JP" b="0">
                <a:latin typeface="Tahoma" charset="0"/>
              </a:rPr>
              <a:t> of orbital lesions: </a:t>
            </a:r>
          </a:p>
          <a:p>
            <a:pPr eaLnBrk="1" hangingPunct="1">
              <a:buFontTx/>
              <a:buNone/>
            </a:pPr>
            <a:endParaRPr lang="en-US" b="0">
              <a:latin typeface="Tahoma" charset="0"/>
            </a:endParaRPr>
          </a:p>
          <a:p>
            <a:pPr eaLnBrk="1" hangingPunct="1">
              <a:buFontTx/>
              <a:buNone/>
            </a:pPr>
            <a:endParaRPr lang="en-US" b="0">
              <a:latin typeface="Tahoma" charset="0"/>
            </a:endParaRPr>
          </a:p>
          <a:p>
            <a:pPr eaLnBrk="1" hangingPunct="1"/>
            <a:r>
              <a:rPr lang="en-US" b="0">
                <a:latin typeface="Tahoma" charset="0"/>
              </a:rPr>
              <a:t>Proptosis</a:t>
            </a:r>
          </a:p>
          <a:p>
            <a:pPr eaLnBrk="1" hangingPunct="1"/>
            <a:r>
              <a:rPr lang="en-US" b="0">
                <a:latin typeface="Tahoma" charset="0"/>
              </a:rPr>
              <a:t>Pain</a:t>
            </a:r>
          </a:p>
          <a:p>
            <a:pPr eaLnBrk="1" hangingPunct="1"/>
            <a:r>
              <a:rPr lang="en-US" b="0">
                <a:latin typeface="Tahoma" charset="0"/>
              </a:rPr>
              <a:t>Progression</a:t>
            </a:r>
          </a:p>
          <a:p>
            <a:pPr eaLnBrk="1" hangingPunct="1"/>
            <a:r>
              <a:rPr lang="en-US" b="0">
                <a:latin typeface="Tahoma" charset="0"/>
              </a:rPr>
              <a:t>Pulsation</a:t>
            </a:r>
          </a:p>
          <a:p>
            <a:pPr eaLnBrk="1" hangingPunct="1"/>
            <a:r>
              <a:rPr lang="en-US" b="0">
                <a:latin typeface="Tahoma" charset="0"/>
              </a:rPr>
              <a:t>Palpation</a:t>
            </a:r>
          </a:p>
          <a:p>
            <a:pPr eaLnBrk="1" hangingPunct="1"/>
            <a:r>
              <a:rPr lang="en-US" b="0">
                <a:latin typeface="Tahoma" charset="0"/>
              </a:rPr>
              <a:t>Periorbital changes</a:t>
            </a:r>
          </a:p>
          <a:p>
            <a:pPr eaLnBrk="1" hangingPunct="1"/>
            <a:endParaRPr lang="en-US" b="0">
              <a:latin typeface="Tahoma" charset="0"/>
            </a:endParaRPr>
          </a:p>
        </p:txBody>
      </p:sp>
    </p:spTree>
  </p:cSld>
  <p:clrMapOvr>
    <a:masterClrMapping/>
  </p:clrMapOvr>
  <p:transition xmlns:p14="http://schemas.microsoft.com/office/powerpoint/2010/main" spd="med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533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u="sng">
                <a:ea typeface="+mj-ea"/>
                <a:cs typeface="+mj-cs"/>
              </a:rPr>
              <a:t>Solitary neurofibroma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0">
                <a:latin typeface="Tahoma" charset="0"/>
              </a:rPr>
              <a:t>B/w 3</a:t>
            </a:r>
            <a:r>
              <a:rPr lang="en-US" sz="2400" b="0" baseline="30000">
                <a:latin typeface="Tahoma" charset="0"/>
              </a:rPr>
              <a:t>rd</a:t>
            </a:r>
            <a:r>
              <a:rPr lang="en-US" sz="2400" b="0">
                <a:latin typeface="Tahoma" charset="0"/>
              </a:rPr>
              <a:t> – 4</a:t>
            </a:r>
            <a:r>
              <a:rPr lang="en-US" sz="2400" b="0" baseline="30000">
                <a:latin typeface="Tahoma" charset="0"/>
              </a:rPr>
              <a:t>th</a:t>
            </a:r>
            <a:r>
              <a:rPr lang="en-US" sz="2400" b="0">
                <a:latin typeface="Tahoma" charset="0"/>
              </a:rPr>
              <a:t> decade</a:t>
            </a:r>
          </a:p>
          <a:p>
            <a:pPr eaLnBrk="1" hangingPunct="1">
              <a:lnSpc>
                <a:spcPct val="80000"/>
              </a:lnSpc>
            </a:pPr>
            <a:endParaRPr lang="en-US" sz="2400" b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0">
                <a:latin typeface="Tahoma" charset="0"/>
              </a:rPr>
              <a:t>Slowly progressive, painless proptosis with minimal or no visual dysfunction</a:t>
            </a:r>
          </a:p>
          <a:p>
            <a:pPr eaLnBrk="1" hangingPunct="1">
              <a:lnSpc>
                <a:spcPct val="80000"/>
              </a:lnSpc>
            </a:pPr>
            <a:endParaRPr lang="en-US" sz="2400" b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0">
                <a:latin typeface="Tahoma" charset="0"/>
              </a:rPr>
              <a:t>Typically located in the superolateral orbital quadrant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b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0">
                <a:latin typeface="Tahoma" charset="0"/>
              </a:rPr>
              <a:t>Isointense to brain &amp; muscle on T1WI &amp; hyperintense to fat onT2WI with heterogenous enhancement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b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0">
                <a:latin typeface="Tahoma" charset="0"/>
              </a:rPr>
              <a:t>Pseudocapsule : easy to dissect</a:t>
            </a:r>
          </a:p>
          <a:p>
            <a:pPr eaLnBrk="1" hangingPunct="1">
              <a:lnSpc>
                <a:spcPct val="80000"/>
              </a:lnSpc>
            </a:pPr>
            <a:endParaRPr lang="en-US" sz="2400" b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0">
                <a:latin typeface="Tahoma" charset="0"/>
              </a:rPr>
              <a:t>Prognosis is good </a:t>
            </a:r>
          </a:p>
          <a:p>
            <a:pPr eaLnBrk="1" hangingPunct="1">
              <a:lnSpc>
                <a:spcPct val="80000"/>
              </a:lnSpc>
            </a:pPr>
            <a:endParaRPr lang="en-US" sz="2400" b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0">
                <a:latin typeface="Tahoma" charset="0"/>
              </a:rPr>
              <a:t>No need for postoperative RT.</a:t>
            </a:r>
          </a:p>
        </p:txBody>
      </p:sp>
    </p:spTree>
  </p:cSld>
  <p:clrMapOvr>
    <a:masterClrMapping/>
  </p:clrMapOvr>
  <p:transition xmlns:p14="http://schemas.microsoft.com/office/powerpoint/2010/main" spd="med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762000"/>
          </a:xfrm>
        </p:spPr>
        <p:txBody>
          <a:bodyPr/>
          <a:lstStyle/>
          <a:p>
            <a:pPr eaLnBrk="1" hangingPunct="1"/>
            <a:r>
              <a:rPr lang="en-US" u="sng">
                <a:latin typeface="Impact" charset="0"/>
              </a:rPr>
              <a:t>Plexiform neurofibroma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5029200"/>
          </a:xfrm>
        </p:spPr>
        <p:txBody>
          <a:bodyPr/>
          <a:lstStyle/>
          <a:p>
            <a:pPr eaLnBrk="1" hangingPunct="1"/>
            <a:r>
              <a:rPr lang="en-US" sz="2400" b="0">
                <a:latin typeface="Tahoma" charset="0"/>
              </a:rPr>
              <a:t>Associated with NF</a:t>
            </a:r>
          </a:p>
          <a:p>
            <a:pPr eaLnBrk="1" hangingPunct="1"/>
            <a:r>
              <a:rPr lang="en-US" sz="2400" b="0">
                <a:latin typeface="Tahoma" charset="0"/>
              </a:rPr>
              <a:t>Occur mostly in infants &amp; children</a:t>
            </a:r>
          </a:p>
          <a:p>
            <a:pPr eaLnBrk="1" hangingPunct="1"/>
            <a:r>
              <a:rPr lang="en-US" sz="2400" b="0">
                <a:latin typeface="Tahoma" charset="0"/>
              </a:rPr>
              <a:t>A palpable mass in the eyelid (usually lateral third) with subsequent ptosis &amp; lid hypertrophy</a:t>
            </a:r>
          </a:p>
          <a:p>
            <a:pPr eaLnBrk="1" hangingPunct="1"/>
            <a:r>
              <a:rPr lang="en-US" sz="2400" b="0">
                <a:latin typeface="Tahoma" charset="0"/>
              </a:rPr>
              <a:t>May spread to forehead or adjacent areas of temple</a:t>
            </a:r>
          </a:p>
        </p:txBody>
      </p:sp>
    </p:spTree>
  </p:cSld>
  <p:clrMapOvr>
    <a:masterClrMapping/>
  </p:clrMapOvr>
  <p:transition xmlns:p14="http://schemas.microsoft.com/office/powerpoint/2010/main" spd="med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5867400" cy="990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 u="sng" dirty="0" err="1">
                <a:ea typeface="+mj-ea"/>
                <a:cs typeface="+mj-cs"/>
              </a:rPr>
              <a:t>Schwannomas</a:t>
            </a:r>
            <a:r>
              <a:rPr lang="en-US" sz="3200" u="sng" dirty="0">
                <a:ea typeface="+mj-ea"/>
                <a:cs typeface="+mj-cs"/>
              </a:rPr>
              <a:t/>
            </a:r>
            <a:br>
              <a:rPr lang="en-US" sz="3200" u="sng" dirty="0">
                <a:ea typeface="+mj-ea"/>
                <a:cs typeface="+mj-cs"/>
              </a:rPr>
            </a:br>
            <a:r>
              <a:rPr lang="en-US" sz="3200" u="sng" dirty="0">
                <a:ea typeface="+mj-ea"/>
                <a:cs typeface="+mj-cs"/>
              </a:rPr>
              <a:t>(</a:t>
            </a:r>
            <a:r>
              <a:rPr lang="en-US" sz="3200" u="sng" dirty="0" err="1">
                <a:ea typeface="+mj-ea"/>
                <a:cs typeface="+mj-cs"/>
              </a:rPr>
              <a:t>Neurilemmomas</a:t>
            </a:r>
            <a:r>
              <a:rPr lang="en-US" sz="3200" u="sng" dirty="0">
                <a:ea typeface="+mj-ea"/>
                <a:cs typeface="+mj-cs"/>
              </a:rPr>
              <a:t>, </a:t>
            </a:r>
            <a:r>
              <a:rPr lang="en-US" sz="3200" u="sng" dirty="0" err="1">
                <a:ea typeface="+mj-ea"/>
                <a:cs typeface="+mj-cs"/>
              </a:rPr>
              <a:t>Neurinoma</a:t>
            </a:r>
            <a:r>
              <a:rPr lang="en-US" dirty="0">
                <a:ea typeface="+mj-ea"/>
                <a:cs typeface="+mj-cs"/>
              </a:rPr>
              <a:t>)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458200" cy="556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0">
                <a:latin typeface="Tahoma" charset="0"/>
              </a:rPr>
              <a:t>2</a:t>
            </a:r>
            <a:r>
              <a:rPr lang="en-US" sz="2400" b="0" baseline="30000">
                <a:latin typeface="Tahoma" charset="0"/>
              </a:rPr>
              <a:t>nd</a:t>
            </a:r>
            <a:r>
              <a:rPr lang="en-US" sz="2400" b="0">
                <a:latin typeface="Tahoma" charset="0"/>
              </a:rPr>
              <a:t> – 5</a:t>
            </a:r>
            <a:r>
              <a:rPr lang="en-US" sz="2400" b="0" baseline="30000">
                <a:latin typeface="Tahoma" charset="0"/>
              </a:rPr>
              <a:t>th</a:t>
            </a:r>
            <a:r>
              <a:rPr lang="en-US" sz="2400" b="0">
                <a:latin typeface="Tahoma" charset="0"/>
              </a:rPr>
              <a:t> decade, F&gt;M</a:t>
            </a:r>
          </a:p>
          <a:p>
            <a:pPr eaLnBrk="1" hangingPunct="1">
              <a:lnSpc>
                <a:spcPct val="80000"/>
              </a:lnSpc>
            </a:pPr>
            <a:endParaRPr lang="en-US" sz="2400" b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0">
                <a:latin typeface="Tahoma" charset="0"/>
              </a:rPr>
              <a:t>Usually originate from sensory branch of the trigeminal nerve</a:t>
            </a:r>
          </a:p>
          <a:p>
            <a:pPr eaLnBrk="1" hangingPunct="1">
              <a:lnSpc>
                <a:spcPct val="80000"/>
              </a:lnSpc>
            </a:pPr>
            <a:endParaRPr lang="en-US" sz="2400" b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0">
                <a:latin typeface="Tahoma" charset="0"/>
              </a:rPr>
              <a:t>High incidence in patients with NF 2.</a:t>
            </a:r>
          </a:p>
          <a:p>
            <a:pPr eaLnBrk="1" hangingPunct="1">
              <a:lnSpc>
                <a:spcPct val="80000"/>
              </a:lnSpc>
            </a:pPr>
            <a:endParaRPr lang="en-US" sz="2400" b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0">
                <a:latin typeface="Tahoma" charset="0"/>
              </a:rPr>
              <a:t>Well encapsulated</a:t>
            </a:r>
          </a:p>
          <a:p>
            <a:pPr eaLnBrk="1" hangingPunct="1">
              <a:lnSpc>
                <a:spcPct val="80000"/>
              </a:lnSpc>
            </a:pPr>
            <a:endParaRPr lang="en-US" sz="2400" b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0">
                <a:latin typeface="Tahoma" charset="0"/>
              </a:rPr>
              <a:t>C/f : Proptosis, trigeminal distribution of pain &amp; numbness</a:t>
            </a:r>
          </a:p>
          <a:p>
            <a:pPr eaLnBrk="1" hangingPunct="1">
              <a:lnSpc>
                <a:spcPct val="80000"/>
              </a:lnSpc>
            </a:pPr>
            <a:endParaRPr lang="en-US" sz="2400" b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0">
                <a:latin typeface="Tahoma" charset="0"/>
              </a:rPr>
              <a:t>T1WI : Iso- to hypointense signal in relation to the orbital fat with a varying degree of contrast enhancement</a:t>
            </a:r>
          </a:p>
          <a:p>
            <a:pPr eaLnBrk="1" hangingPunct="1">
              <a:lnSpc>
                <a:spcPct val="80000"/>
              </a:lnSpc>
            </a:pPr>
            <a:endParaRPr lang="en-US" sz="2400" b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0">
                <a:latin typeface="Tahoma" charset="0"/>
              </a:rPr>
              <a:t>Malignant transformation is rare.</a:t>
            </a:r>
          </a:p>
          <a:p>
            <a:pPr eaLnBrk="1" hangingPunct="1">
              <a:lnSpc>
                <a:spcPct val="80000"/>
              </a:lnSpc>
            </a:pPr>
            <a:endParaRPr lang="en-US" sz="2400" b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400" b="0">
              <a:latin typeface="Tahoma" charset="0"/>
            </a:endParaRPr>
          </a:p>
        </p:txBody>
      </p:sp>
    </p:spTree>
  </p:cSld>
  <p:clrMapOvr>
    <a:masterClrMapping/>
  </p:clrMapOvr>
  <p:transition xmlns:p14="http://schemas.microsoft.com/office/powerpoint/2010/main" spd="med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u="sng">
                <a:latin typeface="Impact" charset="0"/>
              </a:rPr>
              <a:t>Metastatic Tumors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0">
                <a:latin typeface="Tahoma" charset="0"/>
              </a:rPr>
              <a:t>8% of all orbital tumors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0">
                <a:latin typeface="Tahoma" charset="0"/>
              </a:rPr>
              <a:t>Most common in women – breast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0">
                <a:latin typeface="Tahoma" charset="0"/>
              </a:rPr>
              <a:t>Most common in men – prostate &amp; lung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0">
                <a:latin typeface="Tahoma" charset="0"/>
              </a:rPr>
              <a:t>Symptoms – proptosis, diplopia, pain, vision loss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b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b="0">
                <a:latin typeface="Tahoma" charset="0"/>
              </a:rPr>
              <a:t>Presents in 7</a:t>
            </a:r>
            <a:r>
              <a:rPr lang="en-US" sz="2800" b="0" baseline="30000">
                <a:latin typeface="Tahoma" charset="0"/>
              </a:rPr>
              <a:t>th</a:t>
            </a:r>
            <a:r>
              <a:rPr lang="en-US" sz="2800" b="0">
                <a:latin typeface="Tahoma" charset="0"/>
              </a:rPr>
              <a:t> decade</a:t>
            </a:r>
          </a:p>
          <a:p>
            <a:pPr eaLnBrk="1" hangingPunct="1">
              <a:lnSpc>
                <a:spcPct val="80000"/>
              </a:lnSpc>
            </a:pPr>
            <a:endParaRPr lang="en-US" sz="2800" b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b="0">
                <a:latin typeface="Tahoma" charset="0"/>
              </a:rPr>
              <a:t>FNAB for diagnosis (80%)</a:t>
            </a:r>
          </a:p>
          <a:p>
            <a:pPr eaLnBrk="1" hangingPunct="1">
              <a:lnSpc>
                <a:spcPct val="80000"/>
              </a:lnSpc>
            </a:pPr>
            <a:endParaRPr lang="en-US" sz="2800" b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b="0">
                <a:latin typeface="Tahoma" charset="0"/>
              </a:rPr>
              <a:t>Prognosis is very poor (avg. survival 10 months)</a:t>
            </a:r>
          </a:p>
          <a:p>
            <a:pPr eaLnBrk="1" hangingPunct="1">
              <a:lnSpc>
                <a:spcPct val="80000"/>
              </a:lnSpc>
            </a:pPr>
            <a:endParaRPr lang="en-US" sz="2800" b="0">
              <a:latin typeface="Tahom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b="0">
                <a:latin typeface="Tahoma" charset="0"/>
              </a:rPr>
              <a:t>XRT usual; Chemo and Hormonal occasional</a:t>
            </a:r>
          </a:p>
        </p:txBody>
      </p:sp>
    </p:spTree>
  </p:cSld>
  <p:clrMapOvr>
    <a:masterClrMapping/>
  </p:clrMapOvr>
  <p:transition xmlns:p14="http://schemas.microsoft.com/office/powerpoint/2010/main" spd="med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Impact" charset="0"/>
              </a:rPr>
              <a:t>FIBROUS DYSPLASIA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b="0">
                <a:latin typeface="Tahoma" charset="0"/>
              </a:rPr>
              <a:t>Normal cancellous bone is replaced by immature woven bone and fibrous tissue.</a:t>
            </a:r>
          </a:p>
          <a:p>
            <a:pPr eaLnBrk="1" hangingPunct="1"/>
            <a:r>
              <a:rPr lang="en-US" sz="2000" b="0">
                <a:latin typeface="Tahoma" charset="0"/>
              </a:rPr>
              <a:t>2.5% of all bone tumors.</a:t>
            </a:r>
          </a:p>
          <a:p>
            <a:pPr eaLnBrk="1" hangingPunct="1"/>
            <a:r>
              <a:rPr lang="en-US" sz="2000" b="0">
                <a:latin typeface="Tahoma" charset="0"/>
              </a:rPr>
              <a:t>Frontal, sphenoid, ethmoid, and maxillary bone complexes</a:t>
            </a:r>
          </a:p>
          <a:p>
            <a:pPr eaLnBrk="1" hangingPunct="1"/>
            <a:r>
              <a:rPr lang="en-US" sz="2000" b="0">
                <a:latin typeface="Tahoma" charset="0"/>
              </a:rPr>
              <a:t>Sclerotic/ cystic (lytic)/ mixed varieties ( 40% )of cases.</a:t>
            </a:r>
          </a:p>
          <a:p>
            <a:pPr eaLnBrk="1" hangingPunct="1"/>
            <a:r>
              <a:rPr lang="en-US" sz="2000" b="0">
                <a:latin typeface="Tahoma" charset="0"/>
              </a:rPr>
              <a:t>classic </a:t>
            </a:r>
            <a:r>
              <a:rPr lang="ja-JP" altLang="en-US" sz="2000" b="0">
                <a:latin typeface="Tahoma" charset="0"/>
              </a:rPr>
              <a:t>“</a:t>
            </a:r>
            <a:r>
              <a:rPr lang="en-US" altLang="ja-JP" sz="2000" b="0">
                <a:latin typeface="Tahoma" charset="0"/>
              </a:rPr>
              <a:t>ground-glass</a:t>
            </a:r>
            <a:r>
              <a:rPr lang="ja-JP" altLang="en-US" sz="2000" b="0">
                <a:latin typeface="Tahoma" charset="0"/>
              </a:rPr>
              <a:t>”</a:t>
            </a:r>
            <a:r>
              <a:rPr lang="en-US" altLang="ja-JP" sz="2000" b="0">
                <a:latin typeface="Tahoma" charset="0"/>
              </a:rPr>
              <a:t> appearance  on CT.</a:t>
            </a:r>
          </a:p>
          <a:p>
            <a:pPr eaLnBrk="1" hangingPunct="1"/>
            <a:r>
              <a:rPr lang="en-US" sz="2000" b="0">
                <a:latin typeface="Tahoma" charset="0"/>
              </a:rPr>
              <a:t>Surgery: cosmetic deformity / progressive vision loss</a:t>
            </a:r>
          </a:p>
        </p:txBody>
      </p:sp>
    </p:spTree>
  </p:cSld>
  <p:clrMapOvr>
    <a:masterClrMapping/>
  </p:clrMapOvr>
  <p:transition xmlns:p14="http://schemas.microsoft.com/office/powerpoint/2010/main" spd="med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Impact" charset="0"/>
              </a:rPr>
              <a:t>AIIMS Data Search 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915400" cy="60198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2400" b="0">
              <a:latin typeface="Tahoma" charset="0"/>
            </a:endParaRPr>
          </a:p>
          <a:p>
            <a:pPr eaLnBrk="1" hangingPunct="1"/>
            <a:r>
              <a:rPr lang="en-US" sz="2400" b="0">
                <a:solidFill>
                  <a:srgbClr val="FFFF00"/>
                </a:solidFill>
                <a:latin typeface="Tahoma" charset="0"/>
              </a:rPr>
              <a:t>50</a:t>
            </a:r>
            <a:r>
              <a:rPr lang="en-US" sz="2400" b="0">
                <a:latin typeface="Tahoma" charset="0"/>
              </a:rPr>
              <a:t> Orbital tumors</a:t>
            </a:r>
          </a:p>
          <a:p>
            <a:pPr eaLnBrk="1" hangingPunct="1"/>
            <a:r>
              <a:rPr lang="en-US" sz="2400" b="0">
                <a:latin typeface="Tahoma" charset="0"/>
              </a:rPr>
              <a:t>Haemangioma: 11, Lymphangioma :2</a:t>
            </a:r>
          </a:p>
          <a:p>
            <a:pPr eaLnBrk="1" hangingPunct="1"/>
            <a:r>
              <a:rPr lang="en-US" sz="2400" b="0">
                <a:latin typeface="Tahoma" charset="0"/>
              </a:rPr>
              <a:t>Meningioma 6 : ONSM 2</a:t>
            </a:r>
          </a:p>
          <a:p>
            <a:pPr eaLnBrk="1" hangingPunct="1"/>
            <a:r>
              <a:rPr lang="en-US" sz="2400" b="0">
                <a:latin typeface="Tahoma" charset="0"/>
              </a:rPr>
              <a:t>Pseudotumor: 5</a:t>
            </a:r>
          </a:p>
          <a:p>
            <a:pPr eaLnBrk="1" hangingPunct="1"/>
            <a:r>
              <a:rPr lang="en-US" sz="2400" b="0">
                <a:latin typeface="Tahoma" charset="0"/>
              </a:rPr>
              <a:t>Lacrimal gland tumor: 5</a:t>
            </a:r>
          </a:p>
          <a:p>
            <a:pPr eaLnBrk="1" hangingPunct="1"/>
            <a:r>
              <a:rPr lang="en-US" sz="2400" b="0">
                <a:latin typeface="Tahoma" charset="0"/>
              </a:rPr>
              <a:t>Dermoids :3, mucocele: 1</a:t>
            </a:r>
          </a:p>
          <a:p>
            <a:pPr eaLnBrk="1" hangingPunct="1"/>
            <a:r>
              <a:rPr lang="en-US" sz="2400" b="0">
                <a:latin typeface="Tahoma" charset="0"/>
              </a:rPr>
              <a:t>Metastatic: 3</a:t>
            </a:r>
          </a:p>
          <a:p>
            <a:pPr eaLnBrk="1" hangingPunct="1"/>
            <a:r>
              <a:rPr lang="en-US" sz="2400" b="0">
                <a:latin typeface="Tahoma" charset="0"/>
              </a:rPr>
              <a:t>Glioma/ haemangiopericytoma/chondrosarcoma / fibrous dysplasia : 2 each</a:t>
            </a:r>
          </a:p>
          <a:p>
            <a:pPr eaLnBrk="1" hangingPunct="1"/>
            <a:r>
              <a:rPr lang="en-US" sz="2400" b="0">
                <a:latin typeface="Tahoma" charset="0"/>
              </a:rPr>
              <a:t>GCT/ABC/Amyloidosis :1 each</a:t>
            </a:r>
          </a:p>
          <a:p>
            <a:pPr eaLnBrk="1" hangingPunct="1">
              <a:buFontTx/>
              <a:buNone/>
            </a:pPr>
            <a:endParaRPr lang="en-US" sz="2400" b="0">
              <a:latin typeface="Tahoma" charset="0"/>
            </a:endParaRPr>
          </a:p>
          <a:p>
            <a:pPr eaLnBrk="1" hangingPunct="1">
              <a:buFontTx/>
              <a:buNone/>
            </a:pPr>
            <a:r>
              <a:rPr lang="en-US" sz="2400" b="0" i="1">
                <a:solidFill>
                  <a:srgbClr val="FFFF00"/>
                </a:solidFill>
                <a:latin typeface="Tahoma" charset="0"/>
              </a:rPr>
              <a:t>                                                    From 2009 OCT– 2011 OCT</a:t>
            </a:r>
          </a:p>
          <a:p>
            <a:pPr eaLnBrk="1" hangingPunct="1"/>
            <a:endParaRPr lang="en-US" sz="2400" b="0">
              <a:latin typeface="Tahoma" charset="0"/>
            </a:endParaRPr>
          </a:p>
          <a:p>
            <a:pPr eaLnBrk="1" hangingPunct="1"/>
            <a:endParaRPr lang="en-US" sz="2400" b="0">
              <a:latin typeface="Tahoma" charset="0"/>
            </a:endParaRPr>
          </a:p>
          <a:p>
            <a:pPr eaLnBrk="1" hangingPunct="1"/>
            <a:endParaRPr lang="en-US" sz="2400" b="0">
              <a:latin typeface="Tahoma" charset="0"/>
            </a:endParaRPr>
          </a:p>
        </p:txBody>
      </p:sp>
    </p:spTree>
  </p:cSld>
  <p:clrMapOvr>
    <a:masterClrMapping/>
  </p:clrMapOvr>
  <p:transition xmlns:p14="http://schemas.microsoft.com/office/powerpoint/2010/main" spd="med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29000" y="2895600"/>
            <a:ext cx="4342856" cy="34163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ea typeface="+mn-ea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ea typeface="+mn-ea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ea typeface="+mn-ea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  <a:cs typeface="+mn-cs"/>
              </a:rPr>
              <a:t>THANK YOU</a:t>
            </a:r>
          </a:p>
        </p:txBody>
      </p:sp>
    </p:spTree>
  </p:cSld>
  <p:clrMapOvr>
    <a:masterClrMapping/>
  </p:clrMapOvr>
  <p:transition xmlns:p14="http://schemas.microsoft.com/office/powerpoint/2010/main"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>
              <a:latin typeface="Impact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65760" y="304800"/>
          <a:ext cx="8778240" cy="5852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xmlns:p14="http://schemas.microsoft.com/office/powerpoint/2010/main" spd="med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Impact" charset="0"/>
              </a:rPr>
              <a:t>Surgical indications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257800"/>
          </a:xfrm>
        </p:spPr>
        <p:txBody>
          <a:bodyPr/>
          <a:lstStyle/>
          <a:p>
            <a:pPr eaLnBrk="1" hangingPunct="1"/>
            <a:r>
              <a:rPr lang="en-US" b="0">
                <a:latin typeface="Tahoma" charset="0"/>
              </a:rPr>
              <a:t>Biopsy </a:t>
            </a:r>
          </a:p>
          <a:p>
            <a:pPr eaLnBrk="1" hangingPunct="1"/>
            <a:r>
              <a:rPr lang="en-US" b="0">
                <a:latin typeface="Tahoma" charset="0"/>
              </a:rPr>
              <a:t>Lesions affecting  vision</a:t>
            </a:r>
          </a:p>
          <a:p>
            <a:pPr eaLnBrk="1" hangingPunct="1"/>
            <a:r>
              <a:rPr lang="en-US" b="0">
                <a:latin typeface="Tahoma" charset="0"/>
              </a:rPr>
              <a:t>Lesions affecting the globe</a:t>
            </a:r>
          </a:p>
          <a:p>
            <a:pPr eaLnBrk="1" hangingPunct="1"/>
            <a:r>
              <a:rPr lang="en-US" b="0">
                <a:latin typeface="Tahoma" charset="0"/>
              </a:rPr>
              <a:t>Compression of the optic nerve</a:t>
            </a:r>
          </a:p>
        </p:txBody>
      </p:sp>
    </p:spTree>
  </p:cSld>
  <p:clrMapOvr>
    <a:masterClrMapping/>
  </p:clrMapOvr>
  <p:transition xmlns:p14="http://schemas.microsoft.com/office/powerpoint/2010/main" spd="med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u="sng">
                <a:latin typeface="Impact" charset="0"/>
              </a:rPr>
              <a:t>Complications	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i="1" u="sng">
                <a:solidFill>
                  <a:srgbClr val="FFFF00"/>
                </a:solidFill>
                <a:latin typeface="Tahoma" charset="0"/>
              </a:rPr>
              <a:t>PTOSIS</a:t>
            </a:r>
            <a:r>
              <a:rPr lang="en-US" sz="2000">
                <a:solidFill>
                  <a:srgbClr val="FFFF00"/>
                </a:solidFill>
                <a:latin typeface="Tahoma" charset="0"/>
              </a:rPr>
              <a:t> </a:t>
            </a:r>
            <a:r>
              <a:rPr lang="en-US" sz="2000" b="0">
                <a:latin typeface="Tahoma" charset="0"/>
              </a:rPr>
              <a:t>: levator muscle &amp; / or its nerve damage</a:t>
            </a:r>
          </a:p>
          <a:p>
            <a:pPr eaLnBrk="1" hangingPunct="1">
              <a:lnSpc>
                <a:spcPct val="90000"/>
              </a:lnSpc>
            </a:pPr>
            <a:endParaRPr lang="en-US" sz="2000" b="0"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i="1" u="sng">
                <a:solidFill>
                  <a:srgbClr val="FFFF00"/>
                </a:solidFill>
                <a:latin typeface="Tahoma" charset="0"/>
              </a:rPr>
              <a:t>DIPLOPIA</a:t>
            </a:r>
            <a:r>
              <a:rPr lang="en-US" sz="2000">
                <a:solidFill>
                  <a:srgbClr val="FFFF00"/>
                </a:solidFill>
                <a:latin typeface="Tahoma" charset="0"/>
              </a:rPr>
              <a:t> : </a:t>
            </a:r>
            <a:r>
              <a:rPr lang="en-US" sz="2000" b="0">
                <a:latin typeface="Tahoma" charset="0"/>
              </a:rPr>
              <a:t>EOM damage, ocular motor nerve damage, adhesions of EOM, trochlea damage</a:t>
            </a:r>
          </a:p>
          <a:p>
            <a:pPr eaLnBrk="1" hangingPunct="1">
              <a:lnSpc>
                <a:spcPct val="90000"/>
              </a:lnSpc>
            </a:pPr>
            <a:endParaRPr lang="en-US" sz="2000" b="0"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i="1" u="sng">
                <a:solidFill>
                  <a:srgbClr val="FFFF00"/>
                </a:solidFill>
                <a:latin typeface="Tahoma" charset="0"/>
              </a:rPr>
              <a:t>VISUAL LOSS</a:t>
            </a:r>
            <a:r>
              <a:rPr lang="en-US" sz="2000">
                <a:solidFill>
                  <a:srgbClr val="FFFF00"/>
                </a:solidFill>
                <a:latin typeface="Tahoma" charset="0"/>
              </a:rPr>
              <a:t> </a:t>
            </a:r>
            <a:r>
              <a:rPr lang="en-US" sz="2000" b="0">
                <a:latin typeface="Tahoma" charset="0"/>
              </a:rPr>
              <a:t>: CRA trauma / occlusion, globe compression, optic nerve trauma / compression (Hemorhage, edema)</a:t>
            </a:r>
          </a:p>
          <a:p>
            <a:pPr eaLnBrk="1" hangingPunct="1">
              <a:lnSpc>
                <a:spcPct val="90000"/>
              </a:lnSpc>
            </a:pPr>
            <a:endParaRPr lang="en-US" sz="2000">
              <a:solidFill>
                <a:srgbClr val="FFFF00"/>
              </a:solidFill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i="1" u="sng">
                <a:solidFill>
                  <a:srgbClr val="FFFF00"/>
                </a:solidFill>
                <a:latin typeface="Tahoma" charset="0"/>
              </a:rPr>
              <a:t>CSF LEAK</a:t>
            </a:r>
            <a:r>
              <a:rPr lang="en-US" sz="2000">
                <a:solidFill>
                  <a:srgbClr val="FFFF00"/>
                </a:solidFill>
                <a:latin typeface="Tahoma" charset="0"/>
              </a:rPr>
              <a:t> </a:t>
            </a:r>
            <a:r>
              <a:rPr lang="en-US" sz="2000" b="0">
                <a:latin typeface="Tahoma" charset="0"/>
              </a:rPr>
              <a:t>: inadvertent opening of the paranasal sinuses(post ethmoid ) while optic canal deroofing.</a:t>
            </a:r>
          </a:p>
          <a:p>
            <a:pPr eaLnBrk="1" hangingPunct="1">
              <a:lnSpc>
                <a:spcPct val="90000"/>
              </a:lnSpc>
            </a:pPr>
            <a:endParaRPr lang="en-US" sz="2000" b="0"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i="1" u="sng">
                <a:solidFill>
                  <a:srgbClr val="FFFF00"/>
                </a:solidFill>
                <a:latin typeface="Tahoma" charset="0"/>
              </a:rPr>
              <a:t>EYELID MALPOSITION</a:t>
            </a:r>
            <a:r>
              <a:rPr lang="en-US" sz="2000">
                <a:solidFill>
                  <a:srgbClr val="FFFF00"/>
                </a:solidFill>
                <a:latin typeface="Tahoma" charset="0"/>
              </a:rPr>
              <a:t> </a:t>
            </a:r>
            <a:r>
              <a:rPr lang="en-US" sz="2000" b="0">
                <a:latin typeface="Tahoma" charset="0"/>
              </a:rPr>
              <a:t>: faulty wound closure, adhesions b/w lids &amp; orbital rim</a:t>
            </a:r>
          </a:p>
          <a:p>
            <a:pPr eaLnBrk="1" hangingPunct="1">
              <a:lnSpc>
                <a:spcPct val="90000"/>
              </a:lnSpc>
            </a:pPr>
            <a:endParaRPr lang="en-US" sz="2000">
              <a:solidFill>
                <a:srgbClr val="FFFF00"/>
              </a:solidFill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i="1" u="sng">
                <a:solidFill>
                  <a:srgbClr val="FFFF00"/>
                </a:solidFill>
                <a:latin typeface="Tahoma" charset="0"/>
              </a:rPr>
              <a:t>PUPIL &amp; ACCOMODATION ABNORMALITIES</a:t>
            </a:r>
            <a:r>
              <a:rPr lang="en-US" sz="2000">
                <a:solidFill>
                  <a:srgbClr val="FFFF00"/>
                </a:solidFill>
                <a:latin typeface="Tahoma" charset="0"/>
              </a:rPr>
              <a:t> </a:t>
            </a:r>
            <a:r>
              <a:rPr lang="en-US" sz="2000" b="0">
                <a:latin typeface="Tahoma" charset="0"/>
              </a:rPr>
              <a:t>: Posterior ciliary N &amp; vessels damage</a:t>
            </a:r>
          </a:p>
        </p:txBody>
      </p:sp>
    </p:spTree>
  </p:cSld>
  <p:clrMapOvr>
    <a:masterClrMapping/>
  </p:clrMapOvr>
  <p:transition xmlns:p14="http://schemas.microsoft.com/office/powerpoint/2010/main" spd="med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en-US">
              <a:ea typeface="+mj-ea"/>
              <a:cs typeface="+mj-cs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i="1">
                <a:solidFill>
                  <a:srgbClr val="FFFF00"/>
                </a:solidFill>
                <a:latin typeface="Tahoma" charset="0"/>
              </a:rPr>
              <a:t>PULSATING PROPTOSIS</a:t>
            </a:r>
            <a:r>
              <a:rPr lang="en-US" sz="2400">
                <a:solidFill>
                  <a:srgbClr val="FFFF00"/>
                </a:solidFill>
                <a:latin typeface="Tahoma" charset="0"/>
              </a:rPr>
              <a:t> </a:t>
            </a:r>
            <a:r>
              <a:rPr lang="en-US" sz="2400" b="0">
                <a:latin typeface="Tahoma" charset="0"/>
              </a:rPr>
              <a:t>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0">
                <a:latin typeface="Tahoma" charset="0"/>
              </a:rPr>
              <a:t>	Due to extensive deroofing of the orbit</a:t>
            </a:r>
          </a:p>
          <a:p>
            <a:pPr eaLnBrk="1" hangingPunct="1">
              <a:lnSpc>
                <a:spcPct val="90000"/>
              </a:lnSpc>
            </a:pPr>
            <a:endParaRPr lang="en-US" sz="2400">
              <a:solidFill>
                <a:srgbClr val="FFFF00"/>
              </a:solidFill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i="1">
                <a:solidFill>
                  <a:srgbClr val="FFFF00"/>
                </a:solidFill>
                <a:latin typeface="Tahoma" charset="0"/>
              </a:rPr>
              <a:t>FRONTAL BRANCH OF FACIAL NERVE INJURY</a:t>
            </a:r>
            <a:r>
              <a:rPr lang="en-US" sz="2400">
                <a:solidFill>
                  <a:srgbClr val="FFFF00"/>
                </a:solidFill>
                <a:latin typeface="Tahoma" charset="0"/>
              </a:rPr>
              <a:t> </a:t>
            </a:r>
            <a:r>
              <a:rPr lang="en-US" sz="2400" b="0">
                <a:latin typeface="Tahoma" charset="0"/>
              </a:rPr>
              <a:t>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0">
                <a:latin typeface="Tahoma" charset="0"/>
              </a:rPr>
              <a:t>	Incision &gt;4cm from the lateral canthal margin in lateral orbitotomy</a:t>
            </a:r>
          </a:p>
          <a:p>
            <a:pPr eaLnBrk="1" hangingPunct="1">
              <a:lnSpc>
                <a:spcPct val="90000"/>
              </a:lnSpc>
            </a:pPr>
            <a:endParaRPr lang="en-US" sz="2400"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i="1">
                <a:solidFill>
                  <a:srgbClr val="FFFF00"/>
                </a:solidFill>
                <a:latin typeface="Tahoma" charset="0"/>
              </a:rPr>
              <a:t>OCULAR OR FACIAL SENSORY LOSS</a:t>
            </a:r>
            <a:r>
              <a:rPr lang="en-US" sz="2400">
                <a:solidFill>
                  <a:srgbClr val="FFFF00"/>
                </a:solidFill>
                <a:latin typeface="Tahoma" charset="0"/>
              </a:rPr>
              <a:t> </a:t>
            </a:r>
            <a:r>
              <a:rPr lang="en-US" sz="2400" b="0">
                <a:latin typeface="Tahoma" charset="0"/>
              </a:rPr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0">
                <a:latin typeface="Tahoma" charset="0"/>
              </a:rPr>
              <a:t>	 sensory nerve damage (nasociliary N, 1</a:t>
            </a:r>
            <a:r>
              <a:rPr lang="en-US" sz="2400" b="0" baseline="30000">
                <a:latin typeface="Tahoma" charset="0"/>
              </a:rPr>
              <a:t>st</a:t>
            </a:r>
            <a:r>
              <a:rPr lang="en-US" sz="2400" b="0">
                <a:latin typeface="Tahoma" charset="0"/>
              </a:rPr>
              <a:t>/2</a:t>
            </a:r>
            <a:r>
              <a:rPr lang="en-US" sz="2400" b="0" baseline="30000">
                <a:latin typeface="Tahoma" charset="0"/>
              </a:rPr>
              <a:t>nd</a:t>
            </a:r>
            <a:r>
              <a:rPr lang="en-US" sz="2400" b="0">
                <a:latin typeface="Tahoma" charset="0"/>
              </a:rPr>
              <a:t> division of trigeminal N)</a:t>
            </a:r>
          </a:p>
          <a:p>
            <a:pPr eaLnBrk="1" hangingPunct="1">
              <a:lnSpc>
                <a:spcPct val="90000"/>
              </a:lnSpc>
            </a:pPr>
            <a:endParaRPr lang="en-US" sz="2400">
              <a:solidFill>
                <a:srgbClr val="FFFF00"/>
              </a:solidFill>
              <a:latin typeface="Tahoma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i="1">
                <a:solidFill>
                  <a:srgbClr val="FFFF00"/>
                </a:solidFill>
                <a:latin typeface="Tahoma" charset="0"/>
              </a:rPr>
              <a:t>CORNEAL ULCERATION</a:t>
            </a:r>
            <a:r>
              <a:rPr lang="en-US" sz="2400">
                <a:solidFill>
                  <a:srgbClr val="FFFF00"/>
                </a:solidFill>
                <a:latin typeface="Tahoma" charset="0"/>
              </a:rPr>
              <a:t> </a:t>
            </a:r>
            <a:r>
              <a:rPr lang="en-US" sz="2400" b="0">
                <a:latin typeface="Tahoma" charset="0"/>
              </a:rPr>
              <a:t>: direct corneal trauma, corneal dessication</a:t>
            </a:r>
          </a:p>
        </p:txBody>
      </p:sp>
    </p:spTree>
  </p:cSld>
  <p:clrMapOvr>
    <a:masterClrMapping/>
  </p:clrMapOvr>
  <p:transition xmlns:p14="http://schemas.microsoft.com/office/powerpoint/2010/main" spd="med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Impact" charset="0"/>
              </a:rPr>
              <a:t>Classification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en-US" b="0" dirty="0" smtClean="0">
                <a:ea typeface="+mn-ea"/>
                <a:cs typeface="+mn-cs"/>
              </a:rPr>
              <a:t>Primary / Secondary / Metastatic</a:t>
            </a:r>
          </a:p>
          <a:p>
            <a:pPr eaLnBrk="1" hangingPunct="1">
              <a:buFontTx/>
              <a:buNone/>
              <a:defRPr/>
            </a:pPr>
            <a:endParaRPr lang="en-US" b="0" dirty="0" smtClean="0">
              <a:ea typeface="+mn-ea"/>
              <a:cs typeface="+mn-cs"/>
            </a:endParaRPr>
          </a:p>
          <a:p>
            <a:pPr eaLnBrk="1" hangingPunct="1">
              <a:defRPr/>
            </a:pPr>
            <a:r>
              <a:rPr lang="en-US" b="0" dirty="0" err="1" smtClean="0">
                <a:ea typeface="+mn-ea"/>
                <a:cs typeface="+mn-cs"/>
              </a:rPr>
              <a:t>Intraconal</a:t>
            </a:r>
            <a:r>
              <a:rPr lang="en-US" b="0" dirty="0" smtClean="0">
                <a:ea typeface="+mn-ea"/>
                <a:cs typeface="+mn-cs"/>
              </a:rPr>
              <a:t> / </a:t>
            </a:r>
            <a:r>
              <a:rPr lang="en-US" b="0" dirty="0" err="1" smtClean="0">
                <a:ea typeface="+mn-ea"/>
                <a:cs typeface="+mn-cs"/>
              </a:rPr>
              <a:t>Extraconal</a:t>
            </a:r>
            <a:r>
              <a:rPr lang="en-US" b="0" dirty="0" smtClean="0">
                <a:ea typeface="+mn-ea"/>
                <a:cs typeface="+mn-cs"/>
              </a:rPr>
              <a:t> / </a:t>
            </a:r>
            <a:r>
              <a:rPr lang="en-US" b="0" dirty="0" err="1" smtClean="0">
                <a:ea typeface="+mn-ea"/>
                <a:cs typeface="+mn-cs"/>
              </a:rPr>
              <a:t>Intracanalicular</a:t>
            </a:r>
            <a:endParaRPr lang="en-US" b="0" dirty="0" smtClean="0">
              <a:ea typeface="+mn-ea"/>
              <a:cs typeface="+mn-cs"/>
            </a:endParaRPr>
          </a:p>
          <a:p>
            <a:pPr eaLnBrk="1" hangingPunct="1">
              <a:defRPr/>
            </a:pPr>
            <a:endParaRPr lang="en-US" b="0" dirty="0" smtClean="0">
              <a:ea typeface="+mn-ea"/>
              <a:cs typeface="+mn-cs"/>
            </a:endParaRPr>
          </a:p>
          <a:p>
            <a:pPr eaLnBrk="1" hangingPunct="1">
              <a:defRPr/>
            </a:pPr>
            <a:r>
              <a:rPr lang="en-US" b="0" dirty="0" smtClean="0">
                <a:solidFill>
                  <a:srgbClr val="FFFF00"/>
                </a:solidFill>
                <a:ea typeface="+mn-ea"/>
                <a:cs typeface="+mn-cs"/>
              </a:rPr>
              <a:t>PATHOLOGICAL</a:t>
            </a:r>
          </a:p>
          <a:p>
            <a:pPr lvl="1" eaLnBrk="1" hangingPunct="1">
              <a:defRPr/>
            </a:pPr>
            <a:r>
              <a:rPr lang="en-US" b="0" dirty="0" smtClean="0"/>
              <a:t>Cystic  : </a:t>
            </a:r>
            <a:r>
              <a:rPr lang="en-US" b="0" dirty="0" err="1" smtClean="0"/>
              <a:t>dermoid</a:t>
            </a:r>
            <a:r>
              <a:rPr lang="en-US" b="0" dirty="0" smtClean="0"/>
              <a:t> / </a:t>
            </a:r>
            <a:r>
              <a:rPr lang="en-US" b="0" dirty="0" err="1" smtClean="0"/>
              <a:t>epidermoid</a:t>
            </a:r>
            <a:r>
              <a:rPr lang="en-US" b="0" dirty="0" smtClean="0"/>
              <a:t> </a:t>
            </a:r>
          </a:p>
          <a:p>
            <a:pPr lvl="1" eaLnBrk="1" hangingPunct="1">
              <a:defRPr/>
            </a:pPr>
            <a:r>
              <a:rPr lang="en-US" b="0" dirty="0" smtClean="0"/>
              <a:t>Vascular : </a:t>
            </a:r>
            <a:r>
              <a:rPr lang="en-US" b="0" dirty="0" err="1" smtClean="0"/>
              <a:t>hemangioma</a:t>
            </a:r>
            <a:r>
              <a:rPr lang="en-US" b="0" dirty="0" smtClean="0"/>
              <a:t> / </a:t>
            </a:r>
            <a:r>
              <a:rPr lang="en-US" b="0" dirty="0" err="1" smtClean="0"/>
              <a:t>lymphangioma</a:t>
            </a:r>
            <a:endParaRPr lang="en-US" b="0" dirty="0" smtClean="0"/>
          </a:p>
          <a:p>
            <a:pPr lvl="1" eaLnBrk="1" hangingPunct="1">
              <a:defRPr/>
            </a:pPr>
            <a:r>
              <a:rPr lang="en-US" b="0" dirty="0" smtClean="0"/>
              <a:t>Inflammatory : </a:t>
            </a:r>
            <a:r>
              <a:rPr lang="en-US" b="0" dirty="0" err="1" smtClean="0"/>
              <a:t>pseudotumor</a:t>
            </a:r>
            <a:endParaRPr lang="en-US" b="0" dirty="0" smtClean="0"/>
          </a:p>
          <a:p>
            <a:pPr lvl="1" eaLnBrk="1" hangingPunct="1">
              <a:defRPr/>
            </a:pPr>
            <a:r>
              <a:rPr lang="en-US" b="0" dirty="0" smtClean="0"/>
              <a:t>Infiltrating : lymphoid tumors / LCH</a:t>
            </a:r>
          </a:p>
          <a:p>
            <a:pPr lvl="1" eaLnBrk="1" hangingPunct="1">
              <a:defRPr/>
            </a:pPr>
            <a:r>
              <a:rPr lang="en-US" b="0" dirty="0" err="1" smtClean="0"/>
              <a:t>Mesodermal</a:t>
            </a:r>
            <a:r>
              <a:rPr lang="en-US" b="0" dirty="0" smtClean="0"/>
              <a:t> : </a:t>
            </a:r>
            <a:r>
              <a:rPr lang="en-US" b="0" dirty="0" err="1" smtClean="0"/>
              <a:t>Fibroma</a:t>
            </a:r>
            <a:r>
              <a:rPr lang="en-US" b="0" dirty="0" smtClean="0"/>
              <a:t>/</a:t>
            </a:r>
            <a:r>
              <a:rPr lang="en-US" b="0" dirty="0" err="1" smtClean="0"/>
              <a:t>lipoma</a:t>
            </a:r>
            <a:endParaRPr lang="en-US" b="0" dirty="0" smtClean="0"/>
          </a:p>
          <a:p>
            <a:pPr lvl="1" eaLnBrk="1" hangingPunct="1">
              <a:defRPr/>
            </a:pPr>
            <a:r>
              <a:rPr lang="en-US" b="0" dirty="0" err="1" smtClean="0"/>
              <a:t>Neurogenic</a:t>
            </a:r>
            <a:r>
              <a:rPr lang="en-US" b="0" dirty="0" smtClean="0"/>
              <a:t>: </a:t>
            </a:r>
            <a:r>
              <a:rPr lang="en-US" b="0" dirty="0" err="1" smtClean="0"/>
              <a:t>glioma</a:t>
            </a:r>
            <a:r>
              <a:rPr lang="en-US" b="0" dirty="0" smtClean="0"/>
              <a:t> / </a:t>
            </a:r>
            <a:r>
              <a:rPr lang="en-US" b="0" dirty="0" err="1" smtClean="0"/>
              <a:t>meningioma</a:t>
            </a:r>
            <a:endParaRPr lang="en-US" b="0" dirty="0" smtClean="0"/>
          </a:p>
          <a:p>
            <a:pPr lvl="1" eaLnBrk="1" hangingPunct="1">
              <a:defRPr/>
            </a:pPr>
            <a:r>
              <a:rPr lang="en-US" b="0" dirty="0" err="1" smtClean="0"/>
              <a:t>Lacrimal</a:t>
            </a:r>
            <a:r>
              <a:rPr lang="en-US" b="0" dirty="0" smtClean="0"/>
              <a:t> : adenoma / carcinoma</a:t>
            </a:r>
          </a:p>
          <a:p>
            <a:pPr lvl="1" eaLnBrk="1" hangingPunct="1">
              <a:defRPr/>
            </a:pPr>
            <a:r>
              <a:rPr lang="en-US" b="0" dirty="0" smtClean="0"/>
              <a:t>Metastatic : </a:t>
            </a:r>
            <a:r>
              <a:rPr lang="en-US" b="0" dirty="0" err="1" smtClean="0"/>
              <a:t>Neuroblastoma</a:t>
            </a:r>
            <a:r>
              <a:rPr lang="en-US" b="0" dirty="0" smtClean="0"/>
              <a:t>/ </a:t>
            </a:r>
            <a:r>
              <a:rPr lang="en-US" b="0" dirty="0" err="1" smtClean="0"/>
              <a:t>Ewings</a:t>
            </a:r>
            <a:r>
              <a:rPr lang="en-US" b="0" dirty="0" smtClean="0"/>
              <a:t> </a:t>
            </a:r>
          </a:p>
          <a:p>
            <a:pPr lvl="1" eaLnBrk="1" hangingPunct="1">
              <a:defRPr/>
            </a:pPr>
            <a:r>
              <a:rPr lang="en-US" b="0" dirty="0" smtClean="0"/>
              <a:t>Intraocular : Retinoblastoma</a:t>
            </a:r>
          </a:p>
          <a:p>
            <a:pPr eaLnBrk="1" hangingPunct="1">
              <a:defRPr/>
            </a:pPr>
            <a:endParaRPr lang="en-US" b="0" dirty="0">
              <a:ea typeface="+mn-ea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 spd="med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>
              <a:latin typeface="Impact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295400"/>
          <a:ext cx="89154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xmlns:p14="http://schemas.microsoft.com/office/powerpoint/2010/main" spd="med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Impact" charset="0"/>
              </a:rPr>
              <a:t>Cystic lesions</a:t>
            </a: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762000"/>
          <a:ext cx="89154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xmlns:p14="http://schemas.microsoft.com/office/powerpoint/2010/main" spd="med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Crimson landscape design template [1] 7">
      <a:dk1>
        <a:srgbClr val="5C1F00"/>
      </a:dk1>
      <a:lt1>
        <a:srgbClr val="FFFFFF"/>
      </a:lt1>
      <a:dk2>
        <a:srgbClr val="800000"/>
      </a:dk2>
      <a:lt2>
        <a:srgbClr val="DFD293"/>
      </a:lt2>
      <a:accent1>
        <a:srgbClr val="CC3300"/>
      </a:accent1>
      <a:accent2>
        <a:srgbClr val="BE7960"/>
      </a:accent2>
      <a:accent3>
        <a:srgbClr val="C0AAAA"/>
      </a:accent3>
      <a:accent4>
        <a:srgbClr val="DADADA"/>
      </a:accent4>
      <a:accent5>
        <a:srgbClr val="E2ADAA"/>
      </a:accent5>
      <a:accent6>
        <a:srgbClr val="AC6D56"/>
      </a:accent6>
      <a:hlink>
        <a:srgbClr val="FFFF99"/>
      </a:hlink>
      <a:folHlink>
        <a:srgbClr val="D3A219"/>
      </a:folHlink>
    </a:clrScheme>
    <a:fontScheme name="Crimson landscape design template [1]">
      <a:majorFont>
        <a:latin typeface="Impact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Crimson landscape design template [1]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imson landscape design template [1]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imson landscape design template [1]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imson landscape design template [1]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imson landscape design template [1]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imson landscape design template [1]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imson landscape design template [1]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imson landscape design template [1]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imson landscape design template [1]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imson landscape design template [1]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imson landscape design template [1]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imson landscape design template [1]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503</TotalTime>
  <Words>995</Words>
  <Application>Microsoft Macintosh PowerPoint</Application>
  <PresentationFormat>On-screen Show (4:3)</PresentationFormat>
  <Paragraphs>265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ＭＳ Ｐゴシック</vt:lpstr>
      <vt:lpstr>Impact</vt:lpstr>
      <vt:lpstr>Tahoma</vt:lpstr>
      <vt:lpstr>Calibri</vt:lpstr>
      <vt:lpstr>Arial Black</vt:lpstr>
      <vt:lpstr>Theme1</vt:lpstr>
      <vt:lpstr>Orbital tumors</vt:lpstr>
      <vt:lpstr>Clinical evaluation</vt:lpstr>
      <vt:lpstr>PowerPoint Presentation</vt:lpstr>
      <vt:lpstr>Surgical indications</vt:lpstr>
      <vt:lpstr>Complications </vt:lpstr>
      <vt:lpstr>PowerPoint Presentation</vt:lpstr>
      <vt:lpstr>Classification </vt:lpstr>
      <vt:lpstr>PowerPoint Presentation</vt:lpstr>
      <vt:lpstr>Cystic lesions</vt:lpstr>
      <vt:lpstr>Cystic lesions</vt:lpstr>
      <vt:lpstr>Vascular lesions</vt:lpstr>
      <vt:lpstr> Neurogenic tumors</vt:lpstr>
      <vt:lpstr>Optic nerve sheath meningioma</vt:lpstr>
      <vt:lpstr>Management</vt:lpstr>
      <vt:lpstr>Optic nerve Gliomas</vt:lpstr>
      <vt:lpstr>Imaging</vt:lpstr>
      <vt:lpstr>MANAGEMENT</vt:lpstr>
      <vt:lpstr>PROGNOSIS</vt:lpstr>
      <vt:lpstr>Peripheral nerve tumors</vt:lpstr>
      <vt:lpstr>Solitary neurofibroma</vt:lpstr>
      <vt:lpstr>Plexiform neurofibroma</vt:lpstr>
      <vt:lpstr>Schwannomas (Neurilemmomas, Neurinoma)</vt:lpstr>
      <vt:lpstr>Metastatic Tumors</vt:lpstr>
      <vt:lpstr>FIBROUS DYSPLASIA</vt:lpstr>
      <vt:lpstr>AIIMS Data Search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Orbital tumors</dc:title>
  <dc:creator>kanwaljeet</dc:creator>
  <cp:lastModifiedBy>apple</cp:lastModifiedBy>
  <cp:revision>29</cp:revision>
  <dcterms:created xsi:type="dcterms:W3CDTF">2006-08-16T00:00:00Z</dcterms:created>
  <dcterms:modified xsi:type="dcterms:W3CDTF">2013-12-19T06:01:05Z</dcterms:modified>
</cp:coreProperties>
</file>